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2" r:id="rId4"/>
    <p:sldId id="258" r:id="rId5"/>
    <p:sldId id="263" r:id="rId6"/>
    <p:sldId id="259" r:id="rId7"/>
    <p:sldId id="264" r:id="rId8"/>
    <p:sldId id="260" r:id="rId9"/>
    <p:sldId id="265" r:id="rId10"/>
    <p:sldId id="261"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5E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86" y="-3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61A56661-346E-4785-B849-8C23F22DA73F}"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1A56661-346E-4785-B849-8C23F22DA7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1A56661-346E-4785-B849-8C23F22DA7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1A56661-346E-4785-B849-8C23F22DA7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1A56661-346E-4785-B849-8C23F22DA73F}"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1A56661-346E-4785-B849-8C23F22DA7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1A56661-346E-4785-B849-8C23F22DA73F}"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1A56661-346E-4785-B849-8C23F22DA7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1A56661-346E-4785-B849-8C23F22DA7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1BD8738-F76D-45A9-9F23-065869CE4996}" type="datetimeFigureOut">
              <a:rPr lang="en-US" smtClean="0"/>
              <a:pPr/>
              <a:t>10/16/2014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1A56661-346E-4785-B849-8C23F22DA7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31BD8738-F76D-45A9-9F23-065869CE4996}" type="datetimeFigureOut">
              <a:rPr lang="en-US" smtClean="0"/>
              <a:pPr/>
              <a:t>10/16/2014</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61A56661-346E-4785-B849-8C23F22DA7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31BD8738-F76D-45A9-9F23-065869CE4996}" type="datetimeFigureOut">
              <a:rPr lang="en-US" smtClean="0"/>
              <a:pPr/>
              <a:t>10/16/2014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61A56661-346E-4785-B849-8C23F22DA73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00200"/>
            <a:ext cx="7772400" cy="4114800"/>
          </a:xfrm>
        </p:spPr>
        <p:txBody>
          <a:bodyPr/>
          <a:lstStyle/>
          <a:p>
            <a:pPr algn="ctr"/>
            <a:r>
              <a:rPr lang="en-US" sz="2000" dirty="0" smtClean="0">
                <a:solidFill>
                  <a:schemeClr val="tx2">
                    <a:lumMod val="75000"/>
                  </a:schemeClr>
                </a:solidFill>
                <a:latin typeface="Algerian" pitchFamily="82" charset="0"/>
              </a:rPr>
              <a:t>BIG BOOK ILLUSTRATIONS</a:t>
            </a:r>
            <a:r>
              <a:rPr lang="en-US" sz="4400" dirty="0" smtClean="0">
                <a:latin typeface="Algerian" pitchFamily="82" charset="0"/>
              </a:rPr>
              <a:t/>
            </a:r>
            <a:br>
              <a:rPr lang="en-US" sz="4400" dirty="0" smtClean="0">
                <a:latin typeface="Algerian" pitchFamily="82" charset="0"/>
              </a:rPr>
            </a:br>
            <a:r>
              <a:rPr lang="en-US" sz="4400" dirty="0" smtClean="0">
                <a:latin typeface="Algerian" pitchFamily="82" charset="0"/>
              </a:rPr>
              <a:t/>
            </a:r>
            <a:br>
              <a:rPr lang="en-US" sz="4400" dirty="0" smtClean="0">
                <a:latin typeface="Algerian" pitchFamily="82" charset="0"/>
              </a:rPr>
            </a:br>
            <a:r>
              <a:rPr lang="en-US" sz="5400" b="0" cap="none" spc="-150" dirty="0" smtClean="0">
                <a:solidFill>
                  <a:srgbClr val="D6ECFF">
                    <a:satMod val="200000"/>
                  </a:srgbClr>
                </a:solidFill>
                <a:effectLst/>
                <a:latin typeface="Bradley Hand ITC" pitchFamily="66" charset="0"/>
              </a:rPr>
              <a:t> </a:t>
            </a:r>
            <a:r>
              <a:rPr lang="en-US" sz="8000" cap="none" spc="-150" dirty="0" smtClean="0">
                <a:solidFill>
                  <a:srgbClr val="D6ECFF">
                    <a:satMod val="200000"/>
                  </a:srgbClr>
                </a:solidFill>
                <a:effectLst/>
                <a:latin typeface="Bradley Hand ITC" pitchFamily="66" charset="0"/>
              </a:rPr>
              <a:t>The Leader and the Followers</a:t>
            </a:r>
            <a:endParaRPr lang="en-US" sz="4400" dirty="0">
              <a:latin typeface="Bradley Hand ITC" pitchFamily="66" charset="0"/>
            </a:endParaRPr>
          </a:p>
        </p:txBody>
      </p:sp>
      <p:sp>
        <p:nvSpPr>
          <p:cNvPr id="3" name="Subtitle 2"/>
          <p:cNvSpPr>
            <a:spLocks noGrp="1"/>
          </p:cNvSpPr>
          <p:nvPr>
            <p:ph type="subTitle" idx="1"/>
          </p:nvPr>
        </p:nvSpPr>
        <p:spPr>
          <a:xfrm>
            <a:off x="838200" y="838200"/>
            <a:ext cx="7772400" cy="685800"/>
          </a:xfrm>
        </p:spPr>
        <p:txBody>
          <a:bodyPr>
            <a:normAutofit/>
          </a:bodyPr>
          <a:lstStyle/>
          <a:p>
            <a:pPr algn="ctr"/>
            <a:r>
              <a:rPr lang="en-US" dirty="0" smtClean="0">
                <a:solidFill>
                  <a:schemeClr val="tx2">
                    <a:lumMod val="75000"/>
                  </a:schemeClr>
                </a:solidFill>
                <a:latin typeface="Algerian" pitchFamily="82" charset="0"/>
              </a:rPr>
              <a:t>SCHOOL BASED CIVIC EDUCATION</a:t>
            </a:r>
          </a:p>
          <a:p>
            <a:pPr algn="ctr"/>
            <a:endParaRPr lang="en-US" dirty="0">
              <a:latin typeface="Algerian"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NZ" sz="2000" dirty="0" smtClean="0">
                <a:latin typeface="Arial Black" pitchFamily="34" charset="0"/>
              </a:rPr>
              <a:t>All the people said, “Alphonse has got 7 million, 2 hundred and 62 thousand, 5 hundred and 32 kina and fifteen toea from the government!”</a:t>
            </a:r>
            <a:r>
              <a:rPr lang="en-US" dirty="0" smtClean="0"/>
              <a:t/>
            </a:r>
            <a:br>
              <a:rPr lang="en-US" dirty="0" smtClean="0"/>
            </a:br>
            <a:endParaRPr lang="en-US" dirty="0"/>
          </a:p>
        </p:txBody>
      </p:sp>
      <p:pic>
        <p:nvPicPr>
          <p:cNvPr id="6146" name="Picture 2"/>
          <p:cNvPicPr>
            <a:picLocks noGrp="1" noChangeAspect="1" noChangeArrowheads="1"/>
          </p:cNvPicPr>
          <p:nvPr>
            <p:ph idx="1"/>
          </p:nvPr>
        </p:nvPicPr>
        <p:blipFill>
          <a:blip r:embed="rId2" cstate="print">
            <a:lum bright="-40000" contrast="55000"/>
          </a:blip>
          <a:srcRect/>
          <a:stretch>
            <a:fillRect/>
          </a:stretch>
        </p:blipFill>
        <p:spPr bwMode="auto">
          <a:xfrm>
            <a:off x="1143000" y="1524000"/>
            <a:ext cx="72390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lvl="0"/>
            <a:r>
              <a:rPr lang="en-NZ" sz="2000" dirty="0" smtClean="0">
                <a:latin typeface="Arial Black" pitchFamily="34" charset="0"/>
              </a:rPr>
              <a:t>Alphonse then showed them a plan of the new bridge.  He said, “Look the new bridge has got four pillars holding the bridge up!  And it has two lanes!</a:t>
            </a:r>
            <a:r>
              <a:rPr lang="en-US" dirty="0" smtClean="0"/>
              <a:t/>
            </a:r>
            <a:br>
              <a:rPr lang="en-US" dirty="0" smtClean="0"/>
            </a:br>
            <a:endParaRPr lang="en-US" dirty="0"/>
          </a:p>
        </p:txBody>
      </p:sp>
      <p:sp>
        <p:nvSpPr>
          <p:cNvPr id="12" name="Content Placeholder 11"/>
          <p:cNvSpPr>
            <a:spLocks noGrp="1"/>
          </p:cNvSpPr>
          <p:nvPr>
            <p:ph idx="1"/>
          </p:nvPr>
        </p:nvSpPr>
        <p:spPr/>
        <p:txBody>
          <a:bodyPr/>
          <a:lstStyle/>
          <a:p>
            <a:pPr>
              <a:buNone/>
            </a:pPr>
            <a:r>
              <a:rPr lang="en-US" dirty="0" smtClean="0"/>
              <a:t> </a:t>
            </a:r>
            <a:endParaRPr lang="en-US" dirty="0"/>
          </a:p>
        </p:txBody>
      </p:sp>
      <p:pic>
        <p:nvPicPr>
          <p:cNvPr id="13" name="Picture 3"/>
          <p:cNvPicPr>
            <a:picLocks noChangeAspect="1" noChangeArrowheads="1"/>
          </p:cNvPicPr>
          <p:nvPr/>
        </p:nvPicPr>
        <p:blipFill>
          <a:blip r:embed="rId2" cstate="print">
            <a:lum bright="-40000" contrast="55000"/>
          </a:blip>
          <a:srcRect/>
          <a:stretch>
            <a:fillRect/>
          </a:stretch>
        </p:blipFill>
        <p:spPr bwMode="auto">
          <a:xfrm>
            <a:off x="990600" y="1524001"/>
            <a:ext cx="7696200" cy="5029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“Yeah”, said all the people. “Alphonse has got 7 million, 2 hundred and 62 thousand, 5 hundred and 32 kina and fifteen toea from the government!”</a:t>
            </a:r>
            <a:r>
              <a:rPr lang="en-US" dirty="0" smtClean="0"/>
              <a:t/>
            </a:r>
            <a:br>
              <a:rPr lang="en-US" dirty="0" smtClean="0"/>
            </a:br>
            <a:endParaRPr lang="en-US" dirty="0"/>
          </a:p>
        </p:txBody>
      </p:sp>
      <p:pic>
        <p:nvPicPr>
          <p:cNvPr id="1026" name="Picture 2"/>
          <p:cNvPicPr>
            <a:picLocks noGrp="1" noChangeAspect="1" noChangeArrowheads="1"/>
          </p:cNvPicPr>
          <p:nvPr>
            <p:ph idx="1"/>
          </p:nvPr>
        </p:nvPicPr>
        <p:blipFill>
          <a:blip r:embed="rId2">
            <a:lum bright="-40000" contrast="55000"/>
          </a:blip>
          <a:srcRect/>
          <a:stretch>
            <a:fillRect/>
          </a:stretch>
        </p:blipFill>
        <p:spPr bwMode="auto">
          <a:xfrm>
            <a:off x="762000" y="1523999"/>
            <a:ext cx="8077200" cy="5105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990600" y="1524000"/>
            <a:ext cx="4495800" cy="369332"/>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screen">
            <a:lum bright="-40000" contrast="55000"/>
          </a:blip>
          <a:srcRect/>
          <a:stretch>
            <a:fillRect/>
          </a:stretch>
        </p:blipFill>
        <p:spPr bwMode="auto">
          <a:xfrm>
            <a:off x="1676400" y="1752600"/>
            <a:ext cx="60960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697736"/>
          </a:xfrm>
        </p:spPr>
        <p:txBody>
          <a:bodyPr/>
          <a:lstStyle/>
          <a:p>
            <a:r>
              <a:rPr lang="en-NZ" sz="2000" dirty="0" smtClean="0">
                <a:latin typeface="Arial Black" pitchFamily="34" charset="0"/>
              </a:rPr>
              <a:t>Alphonse was happy so he also said while pointing, “It has foot paths on either side.”  </a:t>
            </a:r>
            <a:r>
              <a:rPr lang="en-NZ" sz="2000" dirty="0" smtClean="0">
                <a:solidFill>
                  <a:schemeClr val="tx2"/>
                </a:solidFill>
                <a:latin typeface="Arial Black" pitchFamily="34" charset="0"/>
              </a:rPr>
              <a:t>“Yeah”, said all the people. “Alphonse has got 7 million, 2 hundred and 62 thousand, 5 hundred and 32 kina and fifteen toea from the gove</a:t>
            </a:r>
            <a:r>
              <a:rPr lang="en-NZ" sz="2000" dirty="0" smtClean="0">
                <a:solidFill>
                  <a:schemeClr val="tx2">
                    <a:lumMod val="50000"/>
                  </a:schemeClr>
                </a:solidFill>
                <a:latin typeface="Arial Black" pitchFamily="34" charset="0"/>
              </a:rPr>
              <a:t>rnment!”</a:t>
            </a:r>
            <a:r>
              <a:rPr lang="en-US" sz="2000" dirty="0" smtClean="0"/>
              <a:t/>
            </a:r>
            <a:br>
              <a:rPr lang="en-US" sz="2000" dirty="0" smtClean="0"/>
            </a:br>
            <a:r>
              <a:rPr lang="en-NZ" sz="2000" dirty="0" smtClean="0">
                <a:latin typeface="Arial Black" pitchFamily="34" charset="0"/>
              </a:rPr>
              <a:t/>
            </a:r>
            <a:br>
              <a:rPr lang="en-NZ" sz="2000" dirty="0" smtClean="0">
                <a:latin typeface="Arial Black" pitchFamily="34" charset="0"/>
              </a:rPr>
            </a:br>
            <a:r>
              <a:rPr lang="en-US" dirty="0" smtClean="0"/>
              <a:t/>
            </a:r>
            <a:br>
              <a:rPr lang="en-US" dirty="0" smtClean="0"/>
            </a:b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lum bright="-40000" contrast="55000"/>
          </a:blip>
          <a:srcRect/>
          <a:stretch>
            <a:fillRect/>
          </a:stretch>
        </p:blipFill>
        <p:spPr bwMode="auto">
          <a:xfrm>
            <a:off x="914400" y="1828800"/>
            <a:ext cx="73914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621536"/>
          </a:xfrm>
        </p:spPr>
        <p:txBody>
          <a:bodyPr/>
          <a:lstStyle/>
          <a:p>
            <a:pPr lvl="0"/>
            <a:r>
              <a:rPr lang="en-NZ" sz="2000" dirty="0" smtClean="0">
                <a:latin typeface="Arial Black" pitchFamily="34" charset="0"/>
              </a:rPr>
              <a:t>Alphonse added, “It’s going to be painted orange as that is our favourite colour!”</a:t>
            </a:r>
            <a:r>
              <a:rPr lang="en-US" sz="2000" dirty="0" smtClean="0">
                <a:latin typeface="Arial Black" pitchFamily="34" charset="0"/>
              </a:rPr>
              <a:t/>
            </a:r>
            <a:br>
              <a:rPr lang="en-US" sz="2000" dirty="0" smtClean="0">
                <a:latin typeface="Arial Black" pitchFamily="34" charset="0"/>
              </a:rPr>
            </a:br>
            <a:r>
              <a:rPr lang="en-NZ" sz="2000" dirty="0" smtClean="0">
                <a:solidFill>
                  <a:schemeClr val="tx2"/>
                </a:solidFill>
                <a:latin typeface="Arial Black" pitchFamily="34" charset="0"/>
              </a:rPr>
              <a:t>“Yeah”, said all the people. “Alphonse has got 7 million, 2 hundred and 62 thousand, 5 hundred and 32 kina and </a:t>
            </a:r>
            <a:r>
              <a:rPr lang="en-NZ" sz="2000" dirty="0" smtClean="0">
                <a:solidFill>
                  <a:schemeClr val="tx2">
                    <a:lumMod val="50000"/>
                  </a:schemeClr>
                </a:solidFill>
                <a:latin typeface="Arial Black" pitchFamily="34" charset="0"/>
              </a:rPr>
              <a:t>fifteen toea from the government!”</a:t>
            </a:r>
            <a:r>
              <a:rPr lang="en-US" dirty="0" smtClean="0"/>
              <a:t/>
            </a:r>
            <a:br>
              <a:rPr lang="en-US" dirty="0" smtClean="0"/>
            </a:b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lum bright="-40000" contrast="55000"/>
          </a:blip>
          <a:srcRect/>
          <a:stretch>
            <a:fillRect/>
          </a:stretch>
        </p:blipFill>
        <p:spPr bwMode="auto">
          <a:xfrm>
            <a:off x="914400" y="1447800"/>
            <a:ext cx="76962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621536"/>
          </a:xfrm>
        </p:spPr>
        <p:txBody>
          <a:bodyPr/>
          <a:lstStyle/>
          <a:p>
            <a:pPr lvl="0"/>
            <a:r>
              <a:rPr lang="en-NZ" sz="2000" dirty="0" smtClean="0">
                <a:latin typeface="Arial Black" pitchFamily="34" charset="0"/>
              </a:rPr>
              <a:t>Finally he said with a big smile, “We are going to seal the road for one kilometre either side!”</a:t>
            </a:r>
            <a:r>
              <a:rPr lang="en-US" sz="2000" dirty="0" smtClean="0">
                <a:latin typeface="Arial Black" pitchFamily="34" charset="0"/>
              </a:rPr>
              <a:t/>
            </a:r>
            <a:br>
              <a:rPr lang="en-US" sz="2000" dirty="0" smtClean="0">
                <a:latin typeface="Arial Black" pitchFamily="34" charset="0"/>
              </a:rPr>
            </a:br>
            <a:r>
              <a:rPr lang="en-NZ" sz="2000" dirty="0" smtClean="0">
                <a:solidFill>
                  <a:schemeClr val="tx2"/>
                </a:solidFill>
                <a:latin typeface="Arial Black" pitchFamily="34" charset="0"/>
              </a:rPr>
              <a:t>“Yeah”, said all the people. “Alphonse has got 7 million, 2 </a:t>
            </a:r>
            <a:r>
              <a:rPr lang="en-NZ" sz="2000" dirty="0" smtClean="0">
                <a:solidFill>
                  <a:schemeClr val="tx2">
                    <a:lumMod val="50000"/>
                  </a:schemeClr>
                </a:solidFill>
                <a:latin typeface="Arial Black" pitchFamily="34" charset="0"/>
              </a:rPr>
              <a:t>hundred and 62 thousand, 5 hundred and 32 kina and fifteen toea from the government!”</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The meeting closed and all the people went home.  Alphonse was very happy. He was so proud and felt he was going up in the world. </a:t>
            </a:r>
            <a:r>
              <a:rPr lang="en-US" dirty="0" smtClean="0"/>
              <a:t/>
            </a:r>
            <a:br>
              <a:rPr lang="en-US" dirty="0" smtClean="0"/>
            </a:br>
            <a:endParaRPr lang="en-US" dirty="0"/>
          </a:p>
        </p:txBody>
      </p:sp>
      <p:pic>
        <p:nvPicPr>
          <p:cNvPr id="5122" name="Picture 2"/>
          <p:cNvPicPr>
            <a:picLocks noGrp="1" noChangeAspect="1" noChangeArrowheads="1"/>
          </p:cNvPicPr>
          <p:nvPr>
            <p:ph idx="1"/>
          </p:nvPr>
        </p:nvPicPr>
        <p:blipFill>
          <a:blip r:embed="rId2">
            <a:lum bright="-40000" contrast="55000"/>
          </a:blip>
          <a:srcRect/>
          <a:stretch>
            <a:fillRect/>
          </a:stretch>
        </p:blipFill>
        <p:spPr bwMode="auto">
          <a:xfrm>
            <a:off x="914400" y="1524000"/>
            <a:ext cx="75438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783336"/>
          </a:xfrm>
        </p:spPr>
        <p:txBody>
          <a:bodyPr/>
          <a:lstStyle/>
          <a:p>
            <a:pPr lvl="0"/>
            <a:r>
              <a:rPr lang="en-NZ" sz="2000" dirty="0" smtClean="0">
                <a:latin typeface="Arial Black" pitchFamily="34" charset="0"/>
              </a:rPr>
              <a:t>The next day there was a knock on his door.  A woman stood outside. “Yes”, said Alphonse. “How can I help you?” </a:t>
            </a:r>
            <a:r>
              <a:rPr lang="en-US" dirty="0" smtClean="0"/>
              <a:t/>
            </a:r>
            <a:br>
              <a:rPr lang="en-US" dirty="0" smtClean="0"/>
            </a:br>
            <a:endParaRPr lang="en-US" dirty="0"/>
          </a:p>
        </p:txBody>
      </p:sp>
      <p:pic>
        <p:nvPicPr>
          <p:cNvPr id="1026" name="Picture 2"/>
          <p:cNvPicPr>
            <a:picLocks noGrp="1" noChangeAspect="1" noChangeArrowheads="1"/>
          </p:cNvPicPr>
          <p:nvPr>
            <p:ph idx="1"/>
          </p:nvPr>
        </p:nvPicPr>
        <p:blipFill>
          <a:blip r:embed="rId2">
            <a:lum bright="-40000" contrast="55000"/>
          </a:blip>
          <a:srcRect/>
          <a:stretch>
            <a:fillRect/>
          </a:stretch>
        </p:blipFill>
        <p:spPr bwMode="auto">
          <a:xfrm>
            <a:off x="990600" y="1295400"/>
            <a:ext cx="73914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lum bright="-40000" contrast="55000"/>
          </a:blip>
          <a:srcRect/>
          <a:stretch>
            <a:fillRect/>
          </a:stretch>
        </p:blipFill>
        <p:spPr bwMode="auto">
          <a:xfrm>
            <a:off x="990600" y="1752600"/>
            <a:ext cx="73152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2078736"/>
          </a:xfrm>
        </p:spPr>
        <p:txBody>
          <a:bodyPr/>
          <a:lstStyle/>
          <a:p>
            <a:pPr lvl="0"/>
            <a:r>
              <a:rPr lang="en-NZ" sz="1900" dirty="0" smtClean="0">
                <a:latin typeface="Arial Black" pitchFamily="34" charset="0"/>
              </a:rPr>
              <a:t>The woman said, “You remember me?  I used to bring you food when you were at school.  I’m your </a:t>
            </a:r>
            <a:r>
              <a:rPr lang="en-NZ" sz="1900" dirty="0" err="1" smtClean="0">
                <a:latin typeface="Arial Black" pitchFamily="34" charset="0"/>
              </a:rPr>
              <a:t>wantok</a:t>
            </a:r>
            <a:r>
              <a:rPr lang="en-NZ" sz="1900" dirty="0" smtClean="0">
                <a:latin typeface="Arial Black" pitchFamily="34" charset="0"/>
              </a:rPr>
              <a:t>.”</a:t>
            </a:r>
            <a:r>
              <a:rPr lang="en-US" sz="1900" dirty="0" smtClean="0">
                <a:latin typeface="Arial Black" pitchFamily="34" charset="0"/>
              </a:rPr>
              <a:t/>
            </a:r>
            <a:br>
              <a:rPr lang="en-US" sz="1900" dirty="0" smtClean="0">
                <a:latin typeface="Arial Black" pitchFamily="34" charset="0"/>
              </a:rPr>
            </a:br>
            <a:r>
              <a:rPr lang="en-NZ" sz="1900" dirty="0" smtClean="0">
                <a:latin typeface="Arial Black" pitchFamily="34" charset="0"/>
              </a:rPr>
              <a:t>“Oh, yes Auntie Grace I remember now.”   Alphonse answered. </a:t>
            </a:r>
            <a:r>
              <a:rPr lang="en-NZ" sz="1900" dirty="0" smtClean="0">
                <a:solidFill>
                  <a:schemeClr val="tx2"/>
                </a:solidFill>
                <a:latin typeface="Arial Black" pitchFamily="34" charset="0"/>
              </a:rPr>
              <a:t>“How can I help you?”</a:t>
            </a:r>
            <a:r>
              <a:rPr lang="en-US" sz="1900" dirty="0" smtClean="0">
                <a:solidFill>
                  <a:schemeClr val="tx2"/>
                </a:solidFill>
                <a:latin typeface="Arial Black" pitchFamily="34" charset="0"/>
              </a:rPr>
              <a:t> </a:t>
            </a:r>
            <a:r>
              <a:rPr lang="en-NZ" sz="1900" dirty="0" smtClean="0">
                <a:solidFill>
                  <a:schemeClr val="tx2"/>
                </a:solidFill>
                <a:latin typeface="Arial Black" pitchFamily="34" charset="0"/>
              </a:rPr>
              <a:t>“Oh, I have to pay for some fees for my </a:t>
            </a:r>
            <a:r>
              <a:rPr lang="en-NZ" sz="1900" dirty="0" smtClean="0">
                <a:solidFill>
                  <a:schemeClr val="tx2">
                    <a:lumMod val="50000"/>
                  </a:schemeClr>
                </a:solidFill>
                <a:latin typeface="Arial Black" pitchFamily="34" charset="0"/>
              </a:rPr>
              <a:t>son to go to university.  Can you help me?”  Auntie said.</a:t>
            </a:r>
            <a:r>
              <a:rPr lang="en-US" sz="1900" dirty="0" smtClean="0">
                <a:solidFill>
                  <a:schemeClr val="tx2">
                    <a:lumMod val="50000"/>
                  </a:schemeClr>
                </a:solidFill>
                <a:latin typeface="Arial Black" pitchFamily="34" charset="0"/>
              </a:rPr>
              <a:t> </a:t>
            </a:r>
            <a:r>
              <a:rPr lang="en-NZ" sz="1900" dirty="0" smtClean="0">
                <a:solidFill>
                  <a:schemeClr val="tx2">
                    <a:lumMod val="50000"/>
                  </a:schemeClr>
                </a:solidFill>
                <a:latin typeface="Arial Black" pitchFamily="34" charset="0"/>
              </a:rPr>
              <a:t>Alphonse did not have a lot of money of his own but he had some so he agree to help.</a:t>
            </a:r>
            <a:r>
              <a:rPr lang="en-US" dirty="0" smtClean="0"/>
              <a:t/>
            </a:r>
            <a:br>
              <a:rPr lang="en-US" dirty="0" smtClean="0"/>
            </a:b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In the market in the district town people said to each  other, “Alphonse is so good he has got 7 million, 2 hundred and 62 thousand, 5 hundred and 32 kina and fifteen toea.”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2050" name="Picture 2"/>
          <p:cNvPicPr>
            <a:picLocks noGrp="1" noChangeAspect="1" noChangeArrowheads="1"/>
          </p:cNvPicPr>
          <p:nvPr>
            <p:ph idx="1"/>
          </p:nvPr>
        </p:nvPicPr>
        <p:blipFill>
          <a:blip r:embed="rId2">
            <a:lum bright="-40000" contrast="55000"/>
          </a:blip>
          <a:srcRect/>
          <a:stretch>
            <a:fillRect/>
          </a:stretch>
        </p:blipFill>
        <p:spPr bwMode="auto">
          <a:xfrm>
            <a:off x="990600" y="1524000"/>
            <a:ext cx="74676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706902" y="1351672"/>
            <a:ext cx="8208498" cy="1086728"/>
          </a:xfrm>
        </p:spPr>
        <p:txBody>
          <a:bodyPr>
            <a:normAutofit/>
          </a:bodyPr>
          <a:lstStyle/>
          <a:p>
            <a:r>
              <a:rPr lang="en-NZ" sz="3400" b="1" dirty="0" smtClean="0">
                <a:latin typeface="Arial Black" pitchFamily="34" charset="0"/>
              </a:rPr>
              <a:t> </a:t>
            </a:r>
            <a:endParaRPr lang="en-US" sz="3400" b="1" dirty="0" smtClean="0">
              <a:latin typeface="Arial Black" pitchFamily="34" charset="0"/>
            </a:endParaRPr>
          </a:p>
          <a:p>
            <a:endParaRPr lang="en-US" dirty="0"/>
          </a:p>
        </p:txBody>
      </p:sp>
      <p:sp>
        <p:nvSpPr>
          <p:cNvPr id="2" name="Title 1"/>
          <p:cNvSpPr>
            <a:spLocks noGrp="1"/>
          </p:cNvSpPr>
          <p:nvPr>
            <p:ph type="title"/>
          </p:nvPr>
        </p:nvSpPr>
        <p:spPr>
          <a:xfrm>
            <a:off x="706902" y="512064"/>
            <a:ext cx="8156448" cy="935736"/>
          </a:xfrm>
        </p:spPr>
        <p:txBody>
          <a:bodyPr/>
          <a:lstStyle/>
          <a:p>
            <a:pPr lvl="0"/>
            <a:r>
              <a:rPr lang="en-NZ" sz="2000" b="1" dirty="0" smtClean="0">
                <a:latin typeface="Arial Black" pitchFamily="34" charset="0"/>
              </a:rPr>
              <a:t>This story is about Alphonse and his followers. </a:t>
            </a:r>
            <a:r>
              <a:rPr lang="en-US" sz="2000" b="1" dirty="0" smtClean="0">
                <a:latin typeface="Arial Black" pitchFamily="34" charset="0"/>
              </a:rPr>
              <a:t/>
            </a:r>
            <a:br>
              <a:rPr lang="en-US" sz="2000" b="1" dirty="0" smtClean="0">
                <a:latin typeface="Arial Black" pitchFamily="34" charset="0"/>
              </a:rPr>
            </a:br>
            <a:r>
              <a:rPr lang="en-NZ" sz="2000" b="1" dirty="0" smtClean="0">
                <a:latin typeface="Arial Black" pitchFamily="34" charset="0"/>
              </a:rPr>
              <a:t>Alphonse’s district had only one road going in and out. The road crossed a big wide river.</a:t>
            </a:r>
            <a:r>
              <a:rPr lang="en-US" sz="1800" b="1" dirty="0" smtClean="0">
                <a:latin typeface="Arial Black" pitchFamily="34" charset="0"/>
              </a:rPr>
              <a:t/>
            </a:r>
            <a:br>
              <a:rPr lang="en-US" sz="1800" b="1" dirty="0" smtClean="0">
                <a:latin typeface="Arial Black" pitchFamily="34" charset="0"/>
              </a:rPr>
            </a:br>
            <a:endParaRPr lang="en-US" sz="1800" dirty="0">
              <a:latin typeface="Britannic Bold" pitchFamily="34" charset="0"/>
            </a:endParaRPr>
          </a:p>
        </p:txBody>
      </p:sp>
      <p:pic>
        <p:nvPicPr>
          <p:cNvPr id="1026" name="Picture 2"/>
          <p:cNvPicPr>
            <a:picLocks noGrp="1" noChangeAspect="1" noChangeArrowheads="1"/>
          </p:cNvPicPr>
          <p:nvPr>
            <p:ph idx="4294967295"/>
          </p:nvPr>
        </p:nvPicPr>
        <p:blipFill>
          <a:blip r:embed="rId2" cstate="print">
            <a:lum bright="-40000" contrast="55000"/>
          </a:blip>
          <a:srcRect/>
          <a:stretch>
            <a:fillRect/>
          </a:stretch>
        </p:blipFill>
        <p:spPr bwMode="auto">
          <a:xfrm>
            <a:off x="838200" y="1524000"/>
            <a:ext cx="78486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12064"/>
            <a:ext cx="7924800" cy="1926336"/>
          </a:xfrm>
        </p:spPr>
        <p:txBody>
          <a:bodyPr/>
          <a:lstStyle/>
          <a:p>
            <a:r>
              <a:rPr lang="en-NZ" sz="2000" dirty="0" smtClean="0">
                <a:latin typeface="Arial Black" pitchFamily="34" charset="0"/>
              </a:rPr>
              <a:t>Over the next weeks he discovered he had a lot more aunties who had relatives that needed help. Alphonse’s money was soon gone. But he decided that the bridge didn’t really need foot path on both sides so he would use some of the bridge building money. Alphonse felt like a really important person now.  He was helping so many people.</a:t>
            </a:r>
            <a:r>
              <a:rPr lang="en-US" sz="2000" dirty="0" smtClean="0"/>
              <a:t/>
            </a:r>
            <a:br>
              <a:rPr lang="en-US" sz="2000" dirty="0" smtClean="0"/>
            </a:b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3074" name="Picture 2"/>
          <p:cNvPicPr>
            <a:picLocks noGrp="1" noChangeAspect="1" noChangeArrowheads="1"/>
          </p:cNvPicPr>
          <p:nvPr>
            <p:ph idx="1"/>
          </p:nvPr>
        </p:nvPicPr>
        <p:blipFill>
          <a:blip r:embed="rId2" cstate="print">
            <a:lum bright="-40000" contrast="55000"/>
          </a:blip>
          <a:srcRect/>
          <a:stretch>
            <a:fillRect/>
          </a:stretch>
        </p:blipFill>
        <p:spPr bwMode="auto">
          <a:xfrm>
            <a:off x="685800" y="1524000"/>
            <a:ext cx="80010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828800" y="2438400"/>
            <a:ext cx="2133600" cy="369332"/>
          </a:xfrm>
          <a:prstGeom prst="rect">
            <a:avLst/>
          </a:prstGeom>
          <a:solidFill>
            <a:schemeClr val="tx1">
              <a:lumMod val="95000"/>
            </a:schemeClr>
          </a:solidFill>
        </p:spPr>
        <p:txBody>
          <a:bodyPr wrap="square" rtlCol="0">
            <a:spAutoFit/>
          </a:bodyPr>
          <a:lstStyle/>
          <a:p>
            <a:endParaRPr lang="en-US" dirty="0"/>
          </a:p>
        </p:txBody>
      </p:sp>
      <p:sp>
        <p:nvSpPr>
          <p:cNvPr id="5" name="TextBox 4"/>
          <p:cNvSpPr txBox="1"/>
          <p:nvPr/>
        </p:nvSpPr>
        <p:spPr>
          <a:xfrm>
            <a:off x="1905000" y="1524000"/>
            <a:ext cx="2377440" cy="182880"/>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screen">
            <a:lum bright="-40000" contrast="55000"/>
          </a:blip>
          <a:srcRect/>
          <a:stretch>
            <a:fillRect/>
          </a:stretch>
        </p:blipFill>
        <p:spPr bwMode="auto">
          <a:xfrm>
            <a:off x="1524000" y="2514600"/>
            <a:ext cx="6019800"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457200"/>
            <a:ext cx="7772400" cy="914400"/>
          </a:xfrm>
          <a:ln>
            <a:solidFill>
              <a:schemeClr val="bg1"/>
            </a:solidFill>
          </a:ln>
        </p:spPr>
        <p:txBody>
          <a:bodyPr/>
          <a:lstStyle/>
          <a:p>
            <a:pPr lvl="0"/>
            <a:r>
              <a:rPr lang="en-NZ" sz="1900" dirty="0" smtClean="0">
                <a:latin typeface="Arial Black" pitchFamily="34" charset="0"/>
              </a:rPr>
              <a:t>Then another knock came on his door. It was a man named Ivan this time. He said, “Nephew you look so busy. Can you give me a job as a driver?” </a:t>
            </a:r>
            <a:r>
              <a:rPr lang="en-US" sz="1900" dirty="0" smtClean="0">
                <a:latin typeface="Arial Black" pitchFamily="34" charset="0"/>
              </a:rPr>
              <a:t> </a:t>
            </a:r>
            <a:r>
              <a:rPr lang="en-NZ" sz="1900" dirty="0" smtClean="0">
                <a:solidFill>
                  <a:schemeClr val="tx2"/>
                </a:solidFill>
                <a:latin typeface="Arial Black" pitchFamily="34" charset="0"/>
              </a:rPr>
              <a:t>Alphonse </a:t>
            </a:r>
            <a:r>
              <a:rPr lang="en-NZ" sz="1900" dirty="0" smtClean="0">
                <a:solidFill>
                  <a:schemeClr val="tx2"/>
                </a:solidFill>
                <a:latin typeface="Arial Black" pitchFamily="34" charset="0"/>
              </a:rPr>
              <a:t>didn’t need a driver really  but he did need someone to answer the door so he agreed. He decided that if he paid Ivan to answer the door he could get the bridge built faster.  But what to pay him with?</a:t>
            </a:r>
            <a:r>
              <a:rPr lang="en-US" sz="1900" dirty="0" smtClean="0">
                <a:solidFill>
                  <a:srgbClr val="00B0F0"/>
                </a:solidFill>
                <a:latin typeface="Arial Black" pitchFamily="34" charset="0"/>
              </a:rPr>
              <a:t/>
            </a:r>
            <a:br>
              <a:rPr lang="en-US" sz="1900" dirty="0" smtClean="0">
                <a:solidFill>
                  <a:srgbClr val="00B0F0"/>
                </a:solidFill>
                <a:latin typeface="Arial Black" pitchFamily="34" charset="0"/>
              </a:rPr>
            </a:br>
            <a:r>
              <a:rPr lang="en-NZ" sz="1900" dirty="0" smtClean="0">
                <a:solidFill>
                  <a:schemeClr val="tx2"/>
                </a:solidFill>
                <a:latin typeface="Arial Black" pitchFamily="34" charset="0"/>
              </a:rPr>
              <a:t>Then Alphonse thought…. The bridge would be just as good </a:t>
            </a:r>
            <a:r>
              <a:rPr lang="en-NZ" sz="1900" dirty="0" smtClean="0">
                <a:solidFill>
                  <a:schemeClr val="tx2">
                    <a:lumMod val="50000"/>
                  </a:schemeClr>
                </a:solidFill>
                <a:latin typeface="Arial Black" pitchFamily="34" charset="0"/>
              </a:rPr>
              <a:t>painted grey and grey paint was cheaper.</a:t>
            </a:r>
            <a:endParaRPr lang="en-US" sz="1900" dirty="0">
              <a:solidFill>
                <a:schemeClr val="tx2">
                  <a:lumMod val="5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lum bright="-40000" contrast="55000"/>
          </a:blip>
          <a:srcRect/>
          <a:stretch>
            <a:fillRect/>
          </a:stretch>
        </p:blipFill>
        <p:spPr bwMode="auto">
          <a:xfrm>
            <a:off x="1295400" y="1676400"/>
            <a:ext cx="69342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85800" y="381000"/>
            <a:ext cx="8077200" cy="1828800"/>
          </a:xfrm>
        </p:spPr>
        <p:txBody>
          <a:bodyPr/>
          <a:lstStyle/>
          <a:p>
            <a:r>
              <a:rPr lang="en-NZ" sz="2000" dirty="0" smtClean="0">
                <a:latin typeface="Arial Black" pitchFamily="34" charset="0"/>
              </a:rPr>
              <a:t>Over the next weeks he discovered he had a lot more uncles who could help him build the bridge faster. Alphonse decided that the bridge didn’t really need to tar seal either side so he </a:t>
            </a:r>
            <a:r>
              <a:rPr lang="en-NZ" sz="2000" dirty="0" smtClean="0">
                <a:solidFill>
                  <a:schemeClr val="tx2"/>
                </a:solidFill>
                <a:latin typeface="Arial Black" pitchFamily="34" charset="0"/>
              </a:rPr>
              <a:t>would pay for the peoples fortnightly pay with that money. </a:t>
            </a:r>
            <a:r>
              <a:rPr lang="en-US" sz="2000" dirty="0" smtClean="0">
                <a:solidFill>
                  <a:schemeClr val="tx2"/>
                </a:solidFill>
                <a:latin typeface="Arial Black" pitchFamily="34" charset="0"/>
              </a:rPr>
              <a:t> </a:t>
            </a:r>
            <a:r>
              <a:rPr lang="en-NZ" sz="2000" dirty="0" smtClean="0">
                <a:solidFill>
                  <a:schemeClr val="tx2"/>
                </a:solidFill>
                <a:latin typeface="Arial Black" pitchFamily="34" charset="0"/>
              </a:rPr>
              <a:t>It wou</a:t>
            </a:r>
            <a:r>
              <a:rPr lang="en-NZ" sz="2000" dirty="0" smtClean="0">
                <a:solidFill>
                  <a:schemeClr val="tx2">
                    <a:lumMod val="50000"/>
                  </a:schemeClr>
                </a:solidFill>
                <a:latin typeface="Arial Black" pitchFamily="34" charset="0"/>
              </a:rPr>
              <a:t>ld also help pay for the funerals he was helping people </a:t>
            </a:r>
            <a:r>
              <a:rPr lang="en-NZ" sz="2000" dirty="0" smtClean="0">
                <a:solidFill>
                  <a:schemeClr val="tx2"/>
                </a:solidFill>
                <a:latin typeface="Arial Black" pitchFamily="34" charset="0"/>
              </a:rPr>
              <a:t>pay</a:t>
            </a:r>
            <a:r>
              <a:rPr lang="en-NZ" sz="2000" dirty="0" smtClean="0">
                <a:solidFill>
                  <a:schemeClr val="tx2">
                    <a:lumMod val="50000"/>
                  </a:schemeClr>
                </a:solidFill>
                <a:latin typeface="Arial Black" pitchFamily="34" charset="0"/>
              </a:rPr>
              <a:t> for.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088136"/>
          </a:xfrm>
        </p:spPr>
        <p:txBody>
          <a:bodyPr/>
          <a:lstStyle/>
          <a:p>
            <a:r>
              <a:rPr lang="en-NZ" sz="2000" dirty="0" smtClean="0">
                <a:latin typeface="Arial Black" pitchFamily="34" charset="0"/>
              </a:rPr>
              <a:t>To pay for all of that Alphonse looked at the plan and decided that the bridge didn’t need to have so many pillars so he cut the number from four to two.</a:t>
            </a:r>
            <a:r>
              <a:rPr lang="en-US" sz="2000" dirty="0" smtClean="0">
                <a:latin typeface="Arial Black" pitchFamily="34" charset="0"/>
              </a:rPr>
              <a:t/>
            </a:r>
            <a:br>
              <a:rPr lang="en-US" sz="2000" dirty="0" smtClean="0">
                <a:latin typeface="Arial Black" pitchFamily="34" charset="0"/>
              </a:rPr>
            </a:b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a:t>
            </a:r>
            <a:r>
              <a:rPr lang="en-US" dirty="0" smtClean="0"/>
              <a:t/>
            </a:r>
            <a:br>
              <a:rPr lang="en-US" dirty="0" smtClean="0"/>
            </a:br>
            <a:endParaRPr lang="en-US" dirty="0"/>
          </a:p>
        </p:txBody>
      </p:sp>
      <p:pic>
        <p:nvPicPr>
          <p:cNvPr id="2050" name="Picture 2"/>
          <p:cNvPicPr>
            <a:picLocks noGrp="1" noChangeAspect="1" noChangeArrowheads="1"/>
          </p:cNvPicPr>
          <p:nvPr>
            <p:ph idx="1"/>
          </p:nvPr>
        </p:nvPicPr>
        <p:blipFill>
          <a:blip r:embed="rId2">
            <a:lum bright="-40000" contrast="55000"/>
          </a:blip>
          <a:srcRect/>
          <a:stretch>
            <a:fillRect/>
          </a:stretch>
        </p:blipFill>
        <p:spPr bwMode="auto">
          <a:xfrm>
            <a:off x="914400" y="1524000"/>
            <a:ext cx="77724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screen">
            <a:lum bright="-40000" contrast="57000"/>
          </a:blip>
          <a:srcRect/>
          <a:stretch>
            <a:fillRect/>
          </a:stretch>
        </p:blipFill>
        <p:spPr bwMode="auto">
          <a:xfrm>
            <a:off x="914400" y="1981200"/>
            <a:ext cx="73152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2002536"/>
          </a:xfrm>
        </p:spPr>
        <p:txBody>
          <a:bodyPr/>
          <a:lstStyle/>
          <a:p>
            <a:pPr lvl="0"/>
            <a:r>
              <a:rPr lang="en-NZ" sz="1800" dirty="0" smtClean="0">
                <a:latin typeface="Arial Black" pitchFamily="34" charset="0"/>
              </a:rPr>
              <a:t>Everybody loved Alphonse now.  They met in the market and in church and they said, “Alphonse is so good he has got 7 million, 2 hundred and 62 thousand, 5 hundred and 32 kina and fifteen toea </a:t>
            </a:r>
            <a:r>
              <a:rPr lang="en-NZ" sz="1800" dirty="0" smtClean="0">
                <a:solidFill>
                  <a:schemeClr val="tx2"/>
                </a:solidFill>
                <a:latin typeface="Arial Black" pitchFamily="34" charset="0"/>
              </a:rPr>
              <a:t>for us!” Alphonse felt very, very important. He felt so important that when one of the community leaders said, “Alphonse you are too </a:t>
            </a:r>
            <a:r>
              <a:rPr lang="en-NZ" sz="1800" dirty="0" smtClean="0">
                <a:solidFill>
                  <a:schemeClr val="tx2">
                    <a:lumMod val="50000"/>
                  </a:schemeClr>
                </a:solidFill>
                <a:latin typeface="Arial Black" pitchFamily="34" charset="0"/>
              </a:rPr>
              <a:t>important to go by car you need a helicopter so you can quickly come and go from the government to get money.”  </a:t>
            </a:r>
            <a:r>
              <a:rPr lang="en-US" dirty="0" smtClean="0"/>
              <a:t/>
            </a:r>
            <a:br>
              <a:rPr lang="en-US" dirty="0" smtClean="0"/>
            </a:br>
            <a:r>
              <a:rPr lang="en-US" dirty="0" smtClean="0"/>
              <a:t/>
            </a:r>
            <a:br>
              <a:rPr lang="en-US" dirty="0" smtClean="0"/>
            </a:b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lum bright="-40000" contrast="55000"/>
          </a:blip>
          <a:srcRect t="5422"/>
          <a:stretch>
            <a:fillRect/>
          </a:stretch>
        </p:blipFill>
        <p:spPr bwMode="auto">
          <a:xfrm>
            <a:off x="990600" y="1676400"/>
            <a:ext cx="7543800" cy="497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2078736"/>
          </a:xfrm>
        </p:spPr>
        <p:txBody>
          <a:bodyPr/>
          <a:lstStyle/>
          <a:p>
            <a:pPr lvl="0"/>
            <a:r>
              <a:rPr lang="en-NZ" sz="1800" dirty="0" smtClean="0">
                <a:latin typeface="Arial Black" pitchFamily="34" charset="0"/>
              </a:rPr>
              <a:t>He thought about it. “Yes I am important. I pay school fees, I provide jobs. I pay for funerals and I am building a bridge.” So he </a:t>
            </a:r>
            <a:r>
              <a:rPr lang="en-NZ" sz="1800" dirty="0" smtClean="0">
                <a:latin typeface="Arial Black" pitchFamily="34" charset="0"/>
              </a:rPr>
              <a:t>agreed.</a:t>
            </a:r>
            <a:r>
              <a:rPr lang="en-US" sz="1800" dirty="0" smtClean="0">
                <a:latin typeface="Arial Black" pitchFamily="34" charset="0"/>
              </a:rPr>
              <a:t> </a:t>
            </a:r>
            <a:r>
              <a:rPr lang="en-NZ" sz="1800" dirty="0" smtClean="0">
                <a:solidFill>
                  <a:schemeClr val="tx2"/>
                </a:solidFill>
                <a:latin typeface="Arial Black" pitchFamily="34" charset="0"/>
              </a:rPr>
              <a:t>To </a:t>
            </a:r>
            <a:r>
              <a:rPr lang="en-NZ" sz="1800" dirty="0" smtClean="0">
                <a:solidFill>
                  <a:schemeClr val="tx2"/>
                </a:solidFill>
                <a:latin typeface="Arial Black" pitchFamily="34" charset="0"/>
              </a:rPr>
              <a:t>pay for it he looked at the plans again and decided that it would be ok if he took out one more pillar holding up the bridge. </a:t>
            </a:r>
            <a:r>
              <a:rPr lang="en-NZ" sz="1800" dirty="0" smtClean="0">
                <a:solidFill>
                  <a:schemeClr val="tx2">
                    <a:lumMod val="50000"/>
                  </a:schemeClr>
                </a:solidFill>
                <a:latin typeface="Arial Black" pitchFamily="34" charset="0"/>
              </a:rPr>
              <a:t>The district engineer whose son was going to high school in Australia said it was ok!</a:t>
            </a:r>
            <a:r>
              <a:rPr lang="en-US" dirty="0" smtClean="0"/>
              <a:t/>
            </a:r>
            <a:br>
              <a:rPr lang="en-US" dirty="0" smtClean="0"/>
            </a:br>
            <a:r>
              <a:rPr lang="en-US" dirty="0" smtClean="0"/>
              <a:t/>
            </a:r>
            <a:br>
              <a:rPr lang="en-US" dirty="0" smtClean="0"/>
            </a:b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screen">
            <a:lum bright="-40000" contrast="55000"/>
          </a:blip>
          <a:srcRect/>
          <a:stretch>
            <a:fillRect/>
          </a:stretch>
        </p:blipFill>
        <p:spPr bwMode="auto">
          <a:xfrm>
            <a:off x="1066800" y="1905000"/>
            <a:ext cx="71628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469136"/>
          </a:xfrm>
        </p:spPr>
        <p:txBody>
          <a:bodyPr/>
          <a:lstStyle/>
          <a:p>
            <a:pPr lvl="0"/>
            <a:r>
              <a:rPr lang="en-NZ" sz="1800" dirty="0" smtClean="0">
                <a:solidFill>
                  <a:schemeClr val="accent6">
                    <a:lumMod val="20000"/>
                    <a:lumOff val="80000"/>
                  </a:schemeClr>
                </a:solidFill>
                <a:latin typeface="Arial Black" pitchFamily="34" charset="0"/>
              </a:rPr>
              <a:t>A few days later his cousin brother Max knocked on the door. “Hi Max”, said Alphonse. “How can I help you?  I am really busy deciding who will get the job to build the bridge.”</a:t>
            </a:r>
            <a:r>
              <a:rPr lang="en-US" sz="1800" dirty="0" smtClean="0">
                <a:solidFill>
                  <a:schemeClr val="accent6">
                    <a:lumMod val="20000"/>
                    <a:lumOff val="80000"/>
                  </a:schemeClr>
                </a:solidFill>
                <a:latin typeface="Arial Black" pitchFamily="34" charset="0"/>
              </a:rPr>
              <a:t/>
            </a:r>
            <a:br>
              <a:rPr lang="en-US" sz="1800" dirty="0" smtClean="0">
                <a:solidFill>
                  <a:schemeClr val="accent6">
                    <a:lumMod val="20000"/>
                    <a:lumOff val="80000"/>
                  </a:schemeClr>
                </a:solidFill>
                <a:latin typeface="Arial Black" pitchFamily="34" charset="0"/>
              </a:rPr>
            </a:br>
            <a:r>
              <a:rPr lang="en-NZ" sz="1800" dirty="0" smtClean="0">
                <a:solidFill>
                  <a:schemeClr val="accent6">
                    <a:lumMod val="20000"/>
                    <a:lumOff val="80000"/>
                  </a:schemeClr>
                </a:solidFill>
                <a:latin typeface="Arial Black" pitchFamily="34" charset="0"/>
              </a:rPr>
              <a:t>“Oh </a:t>
            </a:r>
            <a:r>
              <a:rPr lang="en-NZ" sz="1800" dirty="0" err="1" smtClean="0">
                <a:solidFill>
                  <a:schemeClr val="accent6">
                    <a:lumMod val="20000"/>
                    <a:lumOff val="80000"/>
                  </a:schemeClr>
                </a:solidFill>
                <a:latin typeface="Arial Black" pitchFamily="34" charset="0"/>
              </a:rPr>
              <a:t>cusi</a:t>
            </a:r>
            <a:r>
              <a:rPr lang="en-NZ" sz="1800" dirty="0" smtClean="0">
                <a:solidFill>
                  <a:schemeClr val="accent6">
                    <a:lumMod val="20000"/>
                    <a:lumOff val="80000"/>
                  </a:schemeClr>
                </a:solidFill>
                <a:latin typeface="Arial Black" pitchFamily="34" charset="0"/>
              </a:rPr>
              <a:t>-bro I can help you with that.” said Max.</a:t>
            </a:r>
            <a:r>
              <a:rPr lang="en-US" sz="1800" dirty="0" smtClean="0">
                <a:solidFill>
                  <a:schemeClr val="accent6">
                    <a:lumMod val="20000"/>
                    <a:lumOff val="80000"/>
                  </a:schemeClr>
                </a:solidFill>
                <a:latin typeface="Arial Black" pitchFamily="34" charset="0"/>
              </a:rPr>
              <a:t> </a:t>
            </a:r>
            <a:r>
              <a:rPr lang="en-NZ" sz="1800" dirty="0" smtClean="0">
                <a:solidFill>
                  <a:schemeClr val="accent6">
                    <a:lumMod val="20000"/>
                    <a:lumOff val="80000"/>
                  </a:schemeClr>
                </a:solidFill>
                <a:latin typeface="Arial Black" pitchFamily="34" charset="0"/>
              </a:rPr>
              <a:t>Alphonse was a bit surprised.</a:t>
            </a:r>
            <a:r>
              <a:rPr lang="en-US" dirty="0" smtClean="0"/>
              <a:t/>
            </a:r>
            <a:br>
              <a:rPr lang="en-US" dirty="0" smtClean="0"/>
            </a:br>
            <a:endParaRPr lang="en-US" dirty="0"/>
          </a:p>
        </p:txBody>
      </p:sp>
      <p:sp>
        <p:nvSpPr>
          <p:cNvPr id="5" name="TextBox 4"/>
          <p:cNvSpPr txBox="1"/>
          <p:nvPr/>
        </p:nvSpPr>
        <p:spPr>
          <a:xfrm>
            <a:off x="1219200" y="1981200"/>
            <a:ext cx="1554480" cy="182880"/>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164336"/>
          </a:xfrm>
        </p:spPr>
        <p:txBody>
          <a:bodyPr/>
          <a:lstStyle/>
          <a:p>
            <a:pPr lvl="0"/>
            <a:r>
              <a:rPr lang="en-NZ" sz="1800" dirty="0" smtClean="0">
                <a:latin typeface="Arial Black" pitchFamily="34" charset="0"/>
              </a:rPr>
              <a:t>“Yes, I was one of the businesses that sent you a letter offering to build the bridge.” said Max.  Max went on… “If you choose our company then all the money would stay in our district. It would be a good way you help us all.”</a:t>
            </a:r>
            <a:r>
              <a:rPr lang="en-US" sz="1800" dirty="0" smtClean="0">
                <a:latin typeface="Arial Black" pitchFamily="34" charset="0"/>
              </a:rPr>
              <a:t/>
            </a:r>
            <a:br>
              <a:rPr lang="en-US" sz="1800" dirty="0" smtClean="0">
                <a:latin typeface="Arial Black" pitchFamily="34" charset="0"/>
              </a:rPr>
            </a:br>
            <a:endParaRPr lang="en-US" sz="1800" dirty="0">
              <a:latin typeface="Arial Black" pitchFamily="34" charset="0"/>
            </a:endParaRPr>
          </a:p>
        </p:txBody>
      </p:sp>
      <p:pic>
        <p:nvPicPr>
          <p:cNvPr id="6146" name="Picture 2"/>
          <p:cNvPicPr>
            <a:picLocks noGrp="1" noChangeAspect="1" noChangeArrowheads="1"/>
          </p:cNvPicPr>
          <p:nvPr>
            <p:ph idx="1"/>
          </p:nvPr>
        </p:nvPicPr>
        <p:blipFill>
          <a:blip r:embed="rId2" cstate="screen">
            <a:lum bright="-40000" contrast="55000"/>
          </a:blip>
          <a:srcRect/>
          <a:stretch>
            <a:fillRect/>
          </a:stretch>
        </p:blipFill>
        <p:spPr bwMode="auto">
          <a:xfrm>
            <a:off x="1143000" y="1676400"/>
            <a:ext cx="71628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Alphonse then said, “but Max you don’t have any equipment except a wheelbarrow and the only thing you ever built was a hauswin. ”</a:t>
            </a:r>
            <a:r>
              <a:rPr lang="en-US" dirty="0" smtClean="0"/>
              <a:t/>
            </a:r>
            <a:br>
              <a:rPr lang="en-US" dirty="0" smtClean="0"/>
            </a:br>
            <a:endParaRPr lang="en-US" dirty="0"/>
          </a:p>
        </p:txBody>
      </p:sp>
      <p:pic>
        <p:nvPicPr>
          <p:cNvPr id="7170" name="Picture 2"/>
          <p:cNvPicPr>
            <a:picLocks noGrp="1" noChangeAspect="1" noChangeArrowheads="1"/>
          </p:cNvPicPr>
          <p:nvPr>
            <p:ph idx="1"/>
          </p:nvPr>
        </p:nvPicPr>
        <p:blipFill>
          <a:blip r:embed="rId2">
            <a:lum bright="-40000" contrast="55000"/>
          </a:blip>
          <a:srcRect/>
          <a:stretch>
            <a:fillRect/>
          </a:stretch>
        </p:blipFill>
        <p:spPr bwMode="auto">
          <a:xfrm>
            <a:off x="1066800" y="1524000"/>
            <a:ext cx="76200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1621536"/>
          </a:xfrm>
        </p:spPr>
        <p:txBody>
          <a:bodyPr/>
          <a:lstStyle/>
          <a:p>
            <a:pPr lvl="0"/>
            <a:r>
              <a:rPr lang="en-NZ" sz="2000" dirty="0" smtClean="0">
                <a:latin typeface="Arial Black" pitchFamily="34" charset="0"/>
              </a:rPr>
              <a:t>Max replied, “</a:t>
            </a:r>
            <a:r>
              <a:rPr lang="en-NZ" sz="2000" dirty="0" err="1" smtClean="0">
                <a:latin typeface="Arial Black" pitchFamily="34" charset="0"/>
              </a:rPr>
              <a:t>Yeees</a:t>
            </a:r>
            <a:r>
              <a:rPr lang="en-NZ" sz="2000" dirty="0" smtClean="0">
                <a:latin typeface="Arial Black" pitchFamily="34" charset="0"/>
              </a:rPr>
              <a:t>, but just imagine if we got the job we could buy lots of equipment and get some outsiders to help. At the end our district would have a  construction company.” Alphonse started feeling even more important.  “Ok let’s look at the letters from the other companies.” </a:t>
            </a:r>
            <a:r>
              <a:rPr lang="en-US" sz="2000" dirty="0" smtClean="0">
                <a:latin typeface="Arial Black" pitchFamily="34" charset="0"/>
              </a:rPr>
              <a:t/>
            </a:r>
            <a:br>
              <a:rPr lang="en-US" sz="2000" dirty="0" smtClean="0">
                <a:latin typeface="Arial Black" pitchFamily="34" charset="0"/>
              </a:rPr>
            </a:br>
            <a:endParaRPr lang="en-US" dirty="0">
              <a:latin typeface="Arial Black" pitchFamily="34" charset="0"/>
            </a:endParaRPr>
          </a:p>
        </p:txBody>
      </p:sp>
      <p:pic>
        <p:nvPicPr>
          <p:cNvPr id="8194" name="Picture 2"/>
          <p:cNvPicPr>
            <a:picLocks noGrp="1" noChangeAspect="1" noChangeArrowheads="1"/>
          </p:cNvPicPr>
          <p:nvPr>
            <p:ph idx="1"/>
          </p:nvPr>
        </p:nvPicPr>
        <p:blipFill>
          <a:blip r:embed="rId2" cstate="screen">
            <a:lum bright="-40000" contrast="55000"/>
          </a:blip>
          <a:srcRect/>
          <a:stretch>
            <a:fillRect/>
          </a:stretch>
        </p:blipFill>
        <p:spPr bwMode="auto">
          <a:xfrm>
            <a:off x="1066800" y="1981200"/>
            <a:ext cx="71628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512064"/>
            <a:ext cx="7772400" cy="1240536"/>
          </a:xfrm>
        </p:spPr>
        <p:txBody>
          <a:bodyPr/>
          <a:lstStyle/>
          <a:p>
            <a:pPr marL="342900" marR="0" lvl="0" indent="-342900">
              <a:lnSpc>
                <a:spcPct val="115000"/>
              </a:lnSpc>
              <a:spcBef>
                <a:spcPts val="0"/>
              </a:spcBef>
              <a:spcAft>
                <a:spcPts val="1000"/>
              </a:spcAft>
            </a:pPr>
            <a:r>
              <a:rPr lang="en-NZ" sz="2000" dirty="0" smtClean="0">
                <a:latin typeface="Arial Black" pitchFamily="34" charset="0"/>
                <a:ea typeface="Calibri"/>
                <a:cs typeface="Times New Roman"/>
              </a:rPr>
              <a:t>A few years ago the bridge across the river was washed away.  Now only trucks could cross when the river was down, which wasn’t very often.</a:t>
            </a:r>
            <a:endParaRPr lang="en-US" sz="2000" dirty="0"/>
          </a:p>
        </p:txBody>
      </p:sp>
      <p:pic>
        <p:nvPicPr>
          <p:cNvPr id="7" name="Picture 3"/>
          <p:cNvPicPr>
            <a:picLocks noGrp="1" noChangeAspect="1" noChangeArrowheads="1"/>
          </p:cNvPicPr>
          <p:nvPr>
            <p:ph idx="1"/>
          </p:nvPr>
        </p:nvPicPr>
        <p:blipFill>
          <a:blip r:embed="rId2" cstate="print">
            <a:lum bright="-40000" contrast="55000"/>
          </a:blip>
          <a:srcRect/>
          <a:stretch>
            <a:fillRect/>
          </a:stretch>
        </p:blipFill>
        <p:spPr bwMode="auto">
          <a:xfrm>
            <a:off x="1219200" y="1597306"/>
            <a:ext cx="7162800" cy="4879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697736"/>
          </a:xfrm>
        </p:spPr>
        <p:txBody>
          <a:bodyPr/>
          <a:lstStyle/>
          <a:p>
            <a:pPr lvl="0"/>
            <a:r>
              <a:rPr lang="en-NZ" sz="1800" dirty="0" smtClean="0">
                <a:latin typeface="Arial Black" pitchFamily="34" charset="0"/>
              </a:rPr>
              <a:t>Max and Alphonse did this and they found that Max had the highest price of all the businesses wanting to build the bridge.</a:t>
            </a:r>
            <a:r>
              <a:rPr lang="en-US" sz="1800" dirty="0" smtClean="0">
                <a:latin typeface="Arial Black" pitchFamily="34" charset="0"/>
              </a:rPr>
              <a:t/>
            </a:r>
            <a:br>
              <a:rPr lang="en-US" sz="1800" dirty="0" smtClean="0">
                <a:latin typeface="Arial Black" pitchFamily="34" charset="0"/>
              </a:rPr>
            </a:br>
            <a:r>
              <a:rPr lang="en-NZ" sz="1800" dirty="0" smtClean="0">
                <a:latin typeface="Arial Black" pitchFamily="34" charset="0"/>
              </a:rPr>
              <a:t>Max said, “Look if we do this… we can really help the people. May be we don’t really need that pillar in the middle if we just make it a one lane bridge.” Alphonse called the engineer. The engineer said, “I think so.” Alphonse was convinced.</a:t>
            </a:r>
            <a:endParaRPr lang="en-US" sz="1800" dirty="0">
              <a:latin typeface="Arial Black" pitchFamily="34" charset="0"/>
            </a:endParaRPr>
          </a:p>
        </p:txBody>
      </p:sp>
      <p:pic>
        <p:nvPicPr>
          <p:cNvPr id="9218" name="Picture 2"/>
          <p:cNvPicPr>
            <a:picLocks noGrp="1" noChangeAspect="1" noChangeArrowheads="1"/>
          </p:cNvPicPr>
          <p:nvPr>
            <p:ph idx="1"/>
          </p:nvPr>
        </p:nvPicPr>
        <p:blipFill>
          <a:blip r:embed="rId2" cstate="screen">
            <a:lum bright="-40000" contrast="55000"/>
          </a:blip>
          <a:srcRect/>
          <a:stretch>
            <a:fillRect/>
          </a:stretch>
        </p:blipFill>
        <p:spPr bwMode="auto">
          <a:xfrm>
            <a:off x="1219200" y="2209800"/>
            <a:ext cx="69342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239000" y="2590800"/>
            <a:ext cx="914400" cy="640080"/>
          </a:xfrm>
          <a:prstGeom prst="rect">
            <a:avLst/>
          </a:prstGeom>
          <a:solidFill>
            <a:schemeClr val="tx1">
              <a:lumMod val="95000"/>
            </a:schemeClr>
          </a:solidFill>
        </p:spPr>
        <p:txBody>
          <a:bodyPr wrap="square" rtlCol="0">
            <a:spAutoFit/>
          </a:bodyPr>
          <a:lstStyle/>
          <a:p>
            <a:endParaRPr lang="en-US" dirty="0"/>
          </a:p>
        </p:txBody>
      </p:sp>
      <p:sp>
        <p:nvSpPr>
          <p:cNvPr id="5" name="TextBox 4"/>
          <p:cNvSpPr txBox="1"/>
          <p:nvPr/>
        </p:nvSpPr>
        <p:spPr>
          <a:xfrm>
            <a:off x="6019800" y="2590800"/>
            <a:ext cx="1463040" cy="274320"/>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The construction started. The people were happy. They had jobs, didn’t have to worry about fees and funerals and best of all Alphonse had promise a big feast on the day the bridge opened.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10242" name="Picture 2"/>
          <p:cNvPicPr>
            <a:picLocks noGrp="1" noChangeAspect="1" noChangeArrowheads="1"/>
          </p:cNvPicPr>
          <p:nvPr>
            <p:ph idx="1"/>
          </p:nvPr>
        </p:nvPicPr>
        <p:blipFill>
          <a:blip r:embed="rId2">
            <a:lum bright="-38000" contrast="50000"/>
          </a:blip>
          <a:srcRect/>
          <a:stretch>
            <a:fillRect/>
          </a:stretch>
        </p:blipFill>
        <p:spPr bwMode="auto">
          <a:xfrm>
            <a:off x="1066800" y="1828800"/>
            <a:ext cx="74676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Alphonse’s relatives told him he should have a feast as then he could start his next election campaign. The people were happy because of the free food. </a:t>
            </a:r>
            <a:r>
              <a:rPr lang="en-US" dirty="0" smtClean="0"/>
              <a:t/>
            </a:r>
            <a:br>
              <a:rPr lang="en-US" dirty="0" smtClean="0"/>
            </a:br>
            <a:endParaRPr lang="en-US" dirty="0"/>
          </a:p>
        </p:txBody>
      </p:sp>
      <p:pic>
        <p:nvPicPr>
          <p:cNvPr id="11266" name="Picture 2"/>
          <p:cNvPicPr>
            <a:picLocks noGrp="1" noChangeAspect="1" noChangeArrowheads="1"/>
          </p:cNvPicPr>
          <p:nvPr>
            <p:ph idx="1"/>
          </p:nvPr>
        </p:nvPicPr>
        <p:blipFill>
          <a:blip r:embed="rId2">
            <a:lum bright="-40000" contrast="55000"/>
          </a:blip>
          <a:srcRect t="4306"/>
          <a:stretch>
            <a:fillRect/>
          </a:stretch>
        </p:blipFill>
        <p:spPr bwMode="auto">
          <a:xfrm>
            <a:off x="1066800" y="1524000"/>
            <a:ext cx="74676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Everyone was on the bridge which looked beautiful as it had been decorated. Max’s helicopter arrived full of lamb flaps. Everyone was shouting, “Alphonse” Alphonse! Alphonse!”</a:t>
            </a:r>
            <a:r>
              <a:rPr lang="en-US" dirty="0" smtClean="0"/>
              <a:t/>
            </a:r>
            <a:br>
              <a:rPr lang="en-US" dirty="0" smtClean="0"/>
            </a:br>
            <a:endParaRPr lang="en-US" dirty="0"/>
          </a:p>
        </p:txBody>
      </p:sp>
      <p:pic>
        <p:nvPicPr>
          <p:cNvPr id="12290" name="Picture 2"/>
          <p:cNvPicPr>
            <a:picLocks noGrp="1" noChangeAspect="1" noChangeArrowheads="1"/>
          </p:cNvPicPr>
          <p:nvPr>
            <p:ph idx="1"/>
          </p:nvPr>
        </p:nvPicPr>
        <p:blipFill>
          <a:blip r:embed="rId2">
            <a:lum bright="-40000" contrast="50000"/>
          </a:blip>
          <a:srcRect t="4306"/>
          <a:stretch>
            <a:fillRect/>
          </a:stretch>
        </p:blipFill>
        <p:spPr bwMode="auto">
          <a:xfrm>
            <a:off x="990600" y="1752600"/>
            <a:ext cx="75438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400" dirty="0" smtClean="0">
                <a:latin typeface="Arial Black" pitchFamily="34" charset="0"/>
              </a:rPr>
              <a:t>Alphonse got up to speak. Just as he was starting there was a creak and a crack and a groan.  </a:t>
            </a:r>
            <a:r>
              <a:rPr lang="en-US" sz="2400" dirty="0" smtClean="0">
                <a:latin typeface="Arial Black" pitchFamily="34" charset="0"/>
              </a:rPr>
              <a:t/>
            </a:r>
            <a:br>
              <a:rPr lang="en-US" sz="2400" dirty="0" smtClean="0">
                <a:latin typeface="Arial Black" pitchFamily="34" charset="0"/>
              </a:rPr>
            </a:br>
            <a:endParaRPr lang="en-US" sz="2400" dirty="0">
              <a:latin typeface="Arial Black" pitchFamily="34" charset="0"/>
            </a:endParaRPr>
          </a:p>
        </p:txBody>
      </p:sp>
      <p:pic>
        <p:nvPicPr>
          <p:cNvPr id="13314" name="Picture 2"/>
          <p:cNvPicPr>
            <a:picLocks noGrp="1" noChangeAspect="1" noChangeArrowheads="1"/>
          </p:cNvPicPr>
          <p:nvPr>
            <p:ph idx="1"/>
          </p:nvPr>
        </p:nvPicPr>
        <p:blipFill>
          <a:blip r:embed="rId2">
            <a:lum bright="-40000" contrast="55000"/>
          </a:blip>
          <a:srcRect/>
          <a:stretch>
            <a:fillRect/>
          </a:stretch>
        </p:blipFill>
        <p:spPr bwMode="auto">
          <a:xfrm>
            <a:off x="990600" y="1676400"/>
            <a:ext cx="73914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Slowly, the bridge sank and broke into the river.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No one was hurt and they said. Alphonse can you get some more money from the government?</a:t>
            </a:r>
            <a:r>
              <a:rPr lang="en-US" dirty="0" smtClean="0"/>
              <a:t/>
            </a:r>
            <a:br>
              <a:rPr lang="en-US" dirty="0" smtClean="0"/>
            </a:br>
            <a:endParaRPr lang="en-US" dirty="0"/>
          </a:p>
        </p:txBody>
      </p:sp>
      <p:pic>
        <p:nvPicPr>
          <p:cNvPr id="14338" name="Picture 2"/>
          <p:cNvPicPr>
            <a:picLocks noGrp="1" noChangeAspect="1" noChangeArrowheads="1"/>
          </p:cNvPicPr>
          <p:nvPr>
            <p:ph idx="1"/>
          </p:nvPr>
        </p:nvPicPr>
        <p:blipFill>
          <a:blip r:embed="rId2" cstate="screen">
            <a:lum bright="-40000" contrast="55000"/>
          </a:blip>
          <a:srcRect/>
          <a:stretch>
            <a:fillRect/>
          </a:stretch>
        </p:blipFill>
        <p:spPr bwMode="auto">
          <a:xfrm>
            <a:off x="914400" y="1524000"/>
            <a:ext cx="7696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533400"/>
            <a:ext cx="7772400" cy="1316736"/>
          </a:xfrm>
        </p:spPr>
        <p:txBody>
          <a:bodyPr/>
          <a:lstStyle/>
          <a:p>
            <a:pPr algn="ctr"/>
            <a:r>
              <a:rPr lang="en-US" sz="3200" dirty="0" smtClean="0">
                <a:latin typeface="Algerian" pitchFamily="82" charset="0"/>
              </a:rPr>
              <a:t/>
            </a:r>
            <a:br>
              <a:rPr lang="en-US" sz="3200" dirty="0" smtClean="0">
                <a:latin typeface="Algerian" pitchFamily="82" charset="0"/>
              </a:rPr>
            </a:br>
            <a:r>
              <a:rPr lang="en-US" sz="1800" dirty="0" smtClean="0">
                <a:solidFill>
                  <a:schemeClr val="accent2">
                    <a:lumMod val="40000"/>
                    <a:lumOff val="60000"/>
                  </a:schemeClr>
                </a:solidFill>
                <a:latin typeface="Algerian" pitchFamily="82" charset="0"/>
              </a:rPr>
              <a:t>School based civic education </a:t>
            </a:r>
            <a:endParaRPr lang="en-US" sz="3200" dirty="0">
              <a:solidFill>
                <a:schemeClr val="accent2">
                  <a:lumMod val="40000"/>
                  <a:lumOff val="60000"/>
                </a:schemeClr>
              </a:solidFill>
              <a:latin typeface="Algerian" pitchFamily="82" charset="0"/>
            </a:endParaRPr>
          </a:p>
        </p:txBody>
      </p:sp>
      <p:sp>
        <p:nvSpPr>
          <p:cNvPr id="5" name="Content Placeholder 4"/>
          <p:cNvSpPr>
            <a:spLocks noGrp="1"/>
          </p:cNvSpPr>
          <p:nvPr>
            <p:ph idx="1"/>
          </p:nvPr>
        </p:nvSpPr>
        <p:spPr>
          <a:xfrm>
            <a:off x="762000" y="1828800"/>
            <a:ext cx="7772400" cy="3917160"/>
          </a:xfrm>
        </p:spPr>
        <p:txBody>
          <a:bodyPr>
            <a:normAutofit lnSpcReduction="10000"/>
          </a:bodyPr>
          <a:lstStyle/>
          <a:p>
            <a:pPr>
              <a:buNone/>
            </a:pPr>
            <a:endParaRPr lang="en-US" sz="2000" dirty="0" smtClean="0">
              <a:latin typeface="Algerian" pitchFamily="82" charset="0"/>
            </a:endParaRPr>
          </a:p>
          <a:p>
            <a:pPr algn="ctr">
              <a:buNone/>
            </a:pPr>
            <a:r>
              <a:rPr lang="en-US" sz="1800" dirty="0" smtClean="0">
                <a:solidFill>
                  <a:schemeClr val="accent2">
                    <a:lumMod val="40000"/>
                    <a:lumOff val="60000"/>
                  </a:schemeClr>
                </a:solidFill>
                <a:latin typeface="Algerian" pitchFamily="82" charset="0"/>
              </a:rPr>
              <a:t>Big book illustrations</a:t>
            </a:r>
          </a:p>
          <a:p>
            <a:pPr>
              <a:buNone/>
            </a:pPr>
            <a:endParaRPr lang="en-US" dirty="0" smtClean="0">
              <a:latin typeface="Algerian" pitchFamily="82" charset="0"/>
            </a:endParaRPr>
          </a:p>
          <a:p>
            <a:pPr>
              <a:buNone/>
            </a:pPr>
            <a:endParaRPr lang="en-US" dirty="0" smtClean="0">
              <a:latin typeface="Algerian" pitchFamily="82" charset="0"/>
            </a:endParaRPr>
          </a:p>
          <a:p>
            <a:pPr algn="ctr">
              <a:buNone/>
            </a:pPr>
            <a:r>
              <a:rPr lang="en-US" sz="7200" b="1" dirty="0" smtClean="0">
                <a:solidFill>
                  <a:schemeClr val="accent1">
                    <a:lumMod val="60000"/>
                    <a:lumOff val="40000"/>
                  </a:schemeClr>
                </a:solidFill>
                <a:latin typeface="Bradley Hand ITC" pitchFamily="66" charset="0"/>
              </a:rPr>
              <a:t>THE CLASSROOM</a:t>
            </a:r>
            <a:endParaRPr lang="en-US" sz="7200" b="1" dirty="0">
              <a:solidFill>
                <a:schemeClr val="accent1">
                  <a:lumMod val="60000"/>
                  <a:lumOff val="40000"/>
                </a:schemeClr>
              </a:solidFill>
              <a:latin typeface="Bradley Hand ITC" pitchFamily="66"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392936"/>
          </a:xfrm>
        </p:spPr>
        <p:txBody>
          <a:bodyPr/>
          <a:lstStyle/>
          <a:p>
            <a:pPr lvl="0"/>
            <a:r>
              <a:rPr lang="en-NZ" sz="2000" dirty="0" smtClean="0">
                <a:latin typeface="Arial Black" pitchFamily="34" charset="0"/>
              </a:rPr>
              <a:t>A few years ago in my village there was  a lot of stories going around because of the building of a new classroom. The stories were about what people always argue about…. Who has the money and how was it spent.</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1026" name="Picture 2"/>
          <p:cNvPicPr>
            <a:picLocks noGrp="1" noChangeAspect="1" noChangeArrowheads="1"/>
          </p:cNvPicPr>
          <p:nvPr>
            <p:ph idx="1"/>
          </p:nvPr>
        </p:nvPicPr>
        <p:blipFill>
          <a:blip r:embed="rId2">
            <a:lum/>
          </a:blip>
          <a:srcRect/>
          <a:stretch>
            <a:fillRect/>
          </a:stretch>
        </p:blipFill>
        <p:spPr bwMode="auto">
          <a:xfrm>
            <a:off x="609600" y="1828800"/>
            <a:ext cx="82296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400800" y="6248400"/>
            <a:ext cx="2286000" cy="274320"/>
          </a:xfrm>
          <a:prstGeom prst="rect">
            <a:avLst/>
          </a:prstGeom>
          <a:solidFill>
            <a:schemeClr val="tx1">
              <a:lumMod val="95000"/>
            </a:schemeClr>
          </a:solidFill>
        </p:spPr>
        <p:txBody>
          <a:bodyPr wrap="square" rtlCol="0">
            <a:spAutoFit/>
          </a:bodyPr>
          <a:lstStyle/>
          <a:p>
            <a:endParaRPr lang="en-US" dirty="0"/>
          </a:p>
        </p:txBody>
      </p:sp>
      <p:sp>
        <p:nvSpPr>
          <p:cNvPr id="5" name="TextBox 4"/>
          <p:cNvSpPr txBox="1"/>
          <p:nvPr/>
        </p:nvSpPr>
        <p:spPr>
          <a:xfrm>
            <a:off x="762000" y="6172200"/>
            <a:ext cx="1005840" cy="457200"/>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The whole thing started when there was a storm which completely wrecked the grade 5 classroom at our primary school. Some of the other classrooms were damaged but not as badly as this one.</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762000" y="1828800"/>
            <a:ext cx="79248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707136"/>
          </a:xfrm>
        </p:spPr>
        <p:txBody>
          <a:bodyPr/>
          <a:lstStyle/>
          <a:p>
            <a:pPr lvl="0"/>
            <a:r>
              <a:rPr lang="en-NZ" sz="2000" dirty="0" smtClean="0">
                <a:latin typeface="Arial Black" pitchFamily="34" charset="0"/>
              </a:rPr>
              <a:t>At first all the grade 4 and grade 5 students were squashed into one room. Sometimes it got hot and smelly.</a:t>
            </a:r>
            <a:r>
              <a:rPr lang="en-US" sz="2400" dirty="0" smtClean="0">
                <a:latin typeface="Arial Black" pitchFamily="34" charset="0"/>
              </a:rPr>
              <a:t/>
            </a:r>
            <a:br>
              <a:rPr lang="en-US" sz="2400" dirty="0" smtClean="0">
                <a:latin typeface="Arial Black" pitchFamily="34" charset="0"/>
              </a:rPr>
            </a:br>
            <a:endParaRPr lang="en-US" sz="2400" dirty="0">
              <a:latin typeface="Arial Black" pitchFamily="34" charset="0"/>
            </a:endParaRPr>
          </a:p>
        </p:txBody>
      </p:sp>
      <p:pic>
        <p:nvPicPr>
          <p:cNvPr id="3074" name="Picture 2"/>
          <p:cNvPicPr>
            <a:picLocks noGrp="1" noChangeAspect="1" noChangeArrowheads="1"/>
          </p:cNvPicPr>
          <p:nvPr>
            <p:ph idx="1"/>
          </p:nvPr>
        </p:nvPicPr>
        <p:blipFill>
          <a:blip r:embed="rId2">
            <a:lum/>
          </a:blip>
          <a:srcRect/>
          <a:stretch>
            <a:fillRect/>
          </a:stretch>
        </p:blipFill>
        <p:spPr bwMode="auto">
          <a:xfrm>
            <a:off x="914400" y="1371600"/>
            <a:ext cx="75438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lvl="0"/>
            <a:r>
              <a:rPr lang="en-NZ" sz="2000" dirty="0" smtClean="0">
                <a:latin typeface="Arial Black" pitchFamily="34" charset="0"/>
              </a:rPr>
              <a:t>Alphonse had told everyone that if he was chosen as a leader he would get a new bridge built.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13" name="Picture 2"/>
          <p:cNvPicPr>
            <a:picLocks noGrp="1" noChangeAspect="1" noChangeArrowheads="1"/>
          </p:cNvPicPr>
          <p:nvPr>
            <p:ph idx="1"/>
          </p:nvPr>
        </p:nvPicPr>
        <p:blipFill>
          <a:blip r:embed="rId2" cstate="print">
            <a:lum bright="-40000" contrast="56000"/>
          </a:blip>
          <a:srcRect/>
          <a:stretch>
            <a:fillRect/>
          </a:stretch>
        </p:blipFill>
        <p:spPr bwMode="auto">
          <a:xfrm>
            <a:off x="914400" y="1219200"/>
            <a:ext cx="7772400" cy="5202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219200" y="1295400"/>
            <a:ext cx="3581400" cy="369332"/>
          </a:xfrm>
          <a:prstGeom prst="rect">
            <a:avLst/>
          </a:prstGeom>
          <a:solidFill>
            <a:schemeClr val="tx1"/>
          </a:solidFill>
          <a:ln>
            <a:solidFill>
              <a:schemeClr val="tx1"/>
            </a:solidFill>
          </a:ln>
        </p:spPr>
        <p:txBody>
          <a:bodyPr wrap="square" rtlCol="0">
            <a:spAutoFit/>
          </a:bodyPr>
          <a:lstStyle/>
          <a:p>
            <a:endParaRPr lang="en-US" strike="sngStrik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However, the school committee decided that they would organize some fundraising to build a new classroom. My grandpa was the treasurer.  He looked after the money.</a:t>
            </a:r>
            <a:r>
              <a:rPr lang="en-US" dirty="0" smtClean="0"/>
              <a:t/>
            </a:r>
            <a:br>
              <a:rPr lang="en-US" dirty="0" smtClean="0"/>
            </a:br>
            <a:r>
              <a:rPr lang="en-NZ" dirty="0" smtClean="0"/>
              <a:t> </a:t>
            </a:r>
            <a:endParaRPr lang="en-US" dirty="0"/>
          </a:p>
        </p:txBody>
      </p:sp>
      <p:pic>
        <p:nvPicPr>
          <p:cNvPr id="4099" name="Picture 3"/>
          <p:cNvPicPr>
            <a:picLocks noGrp="1" noChangeAspect="1" noChangeArrowheads="1"/>
          </p:cNvPicPr>
          <p:nvPr>
            <p:ph idx="1"/>
          </p:nvPr>
        </p:nvPicPr>
        <p:blipFill>
          <a:blip r:embed="rId2" cstate="screen">
            <a:lum bright="10000"/>
          </a:blip>
          <a:srcRect/>
          <a:stretch>
            <a:fillRect/>
          </a:stretch>
        </p:blipFill>
        <p:spPr bwMode="auto">
          <a:xfrm>
            <a:off x="914400" y="1524000"/>
            <a:ext cx="74676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The school committee organized a school fair and sports day where everyone from the villages around the area came. It was really fun and I even won a prize of a 10 kg bag of rice.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a:t>
            </a:r>
            <a:r>
              <a:rPr lang="en-US" dirty="0" smtClean="0"/>
              <a:t/>
            </a:r>
            <a:br>
              <a:rPr lang="en-US" dirty="0" smtClean="0"/>
            </a:br>
            <a:endParaRPr lang="en-US" dirty="0"/>
          </a:p>
        </p:txBody>
      </p:sp>
      <p:pic>
        <p:nvPicPr>
          <p:cNvPr id="5123" name="Picture 3"/>
          <p:cNvPicPr>
            <a:picLocks noGrp="1" noChangeAspect="1" noChangeArrowheads="1"/>
          </p:cNvPicPr>
          <p:nvPr>
            <p:ph idx="1"/>
          </p:nvPr>
        </p:nvPicPr>
        <p:blipFill>
          <a:blip r:embed="rId2">
            <a:lum/>
          </a:blip>
          <a:srcRect/>
          <a:stretch>
            <a:fillRect/>
          </a:stretch>
        </p:blipFill>
        <p:spPr bwMode="auto">
          <a:xfrm>
            <a:off x="990600" y="1828800"/>
            <a:ext cx="72390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The school committee raised 36,542 kina and 70 </a:t>
            </a:r>
            <a:r>
              <a:rPr lang="en-NZ" sz="2000" dirty="0" err="1" smtClean="0">
                <a:latin typeface="Arial Black" pitchFamily="34" charset="0"/>
              </a:rPr>
              <a:t>toea</a:t>
            </a:r>
            <a:r>
              <a:rPr lang="en-NZ" sz="2000" dirty="0" smtClean="0">
                <a:latin typeface="Arial Black" pitchFamily="34" charset="0"/>
              </a:rPr>
              <a:t>. I think they were as surprised as anyone at how much they got. My grandpa took all the money and put it into the school bank account in town. </a:t>
            </a:r>
            <a:r>
              <a:rPr lang="en-US" dirty="0" smtClean="0"/>
              <a:t/>
            </a:r>
            <a:br>
              <a:rPr lang="en-US" dirty="0" smtClean="0"/>
            </a:br>
            <a:endParaRPr lang="en-US" dirty="0"/>
          </a:p>
        </p:txBody>
      </p:sp>
      <p:pic>
        <p:nvPicPr>
          <p:cNvPr id="6147" name="Picture 3"/>
          <p:cNvPicPr>
            <a:picLocks noGrp="1" noChangeAspect="1" noChangeArrowheads="1"/>
          </p:cNvPicPr>
          <p:nvPr>
            <p:ph idx="1"/>
          </p:nvPr>
        </p:nvPicPr>
        <p:blipFill>
          <a:blip r:embed="rId2" cstate="screen">
            <a:lum bright="-10000" contrast="10000"/>
          </a:blip>
          <a:srcRect/>
          <a:stretch>
            <a:fillRect/>
          </a:stretch>
        </p:blipFill>
        <p:spPr bwMode="auto">
          <a:xfrm>
            <a:off x="990600" y="1828800"/>
            <a:ext cx="73152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He stuck  some papers from the bank in a blue exercise book, which had ACCOUNTS written in the front. I looked at it one day but it was very boring.</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7170" name="Picture 2"/>
          <p:cNvPicPr>
            <a:picLocks noGrp="1" noChangeAspect="1" noChangeArrowheads="1"/>
          </p:cNvPicPr>
          <p:nvPr>
            <p:ph idx="1"/>
          </p:nvPr>
        </p:nvPicPr>
        <p:blipFill>
          <a:blip r:embed="rId2"/>
          <a:srcRect/>
          <a:stretch>
            <a:fillRect/>
          </a:stretch>
        </p:blipFill>
        <p:spPr bwMode="auto">
          <a:xfrm>
            <a:off x="990600" y="1524000"/>
            <a:ext cx="75438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316736"/>
          </a:xfrm>
        </p:spPr>
        <p:txBody>
          <a:bodyPr/>
          <a:lstStyle/>
          <a:p>
            <a:r>
              <a:rPr lang="en-NZ" sz="2000" dirty="0" smtClean="0">
                <a:latin typeface="Arial Black" pitchFamily="34" charset="0"/>
              </a:rPr>
              <a:t>The school committee then put up a notice and made announcements in our church and in town. They said they were looking for builders to say how much they would charge to build a new classroom. </a:t>
            </a:r>
            <a:r>
              <a:rPr lang="en-US" dirty="0" smtClean="0"/>
              <a:t/>
            </a:r>
            <a:br>
              <a:rPr lang="en-US" dirty="0" smtClean="0"/>
            </a:br>
            <a:endParaRPr lang="en-US" dirty="0"/>
          </a:p>
        </p:txBody>
      </p:sp>
      <p:pic>
        <p:nvPicPr>
          <p:cNvPr id="8194" name="Picture 2"/>
          <p:cNvPicPr>
            <a:picLocks noGrp="1" noChangeAspect="1" noChangeArrowheads="1"/>
          </p:cNvPicPr>
          <p:nvPr>
            <p:ph idx="1"/>
          </p:nvPr>
        </p:nvPicPr>
        <p:blipFill>
          <a:blip r:embed="rId2">
            <a:lum bright="-10000" contrast="20000"/>
          </a:blip>
          <a:srcRect/>
          <a:stretch>
            <a:fillRect/>
          </a:stretch>
        </p:blipFill>
        <p:spPr bwMode="auto">
          <a:xfrm>
            <a:off x="1066800" y="1828800"/>
            <a:ext cx="73152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Everything that the school committee did was written in a red exercise book. The secretary was my best friend’s Aunty Melba.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9219" name="Picture 3"/>
          <p:cNvPicPr>
            <a:picLocks noGrp="1" noChangeAspect="1" noChangeArrowheads="1"/>
          </p:cNvPicPr>
          <p:nvPr>
            <p:ph idx="1"/>
          </p:nvPr>
        </p:nvPicPr>
        <p:blipFill>
          <a:blip r:embed="rId2">
            <a:lum bright="-10000" contrast="15000"/>
          </a:blip>
          <a:srcRect l="2913" r="11650"/>
          <a:stretch>
            <a:fillRect/>
          </a:stretch>
        </p:blipFill>
        <p:spPr bwMode="auto">
          <a:xfrm>
            <a:off x="1600200" y="1524000"/>
            <a:ext cx="6400800" cy="51054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screen">
            <a:lum bright="-10000" contrast="20000"/>
          </a:blip>
          <a:srcRect/>
          <a:stretch>
            <a:fillRect/>
          </a:stretch>
        </p:blipFill>
        <p:spPr bwMode="auto">
          <a:xfrm>
            <a:off x="1600200" y="2133600"/>
            <a:ext cx="63246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85800" y="512064"/>
            <a:ext cx="8153400" cy="1850136"/>
          </a:xfrm>
        </p:spPr>
        <p:txBody>
          <a:bodyPr/>
          <a:lstStyle/>
          <a:p>
            <a:pPr lvl="0"/>
            <a:r>
              <a:rPr lang="en-NZ" sz="2000" dirty="0" smtClean="0">
                <a:latin typeface="Arial Black" pitchFamily="34" charset="0"/>
              </a:rPr>
              <a:t>Aunty Melba used to keep the book at her house between meeting but no one ever asked to look at it. I was once at the house and I asked if my friends and I could look at the book. She said, “Yes, of course. You know anyone can come to those committee meetings but nobody ever does, except the comm</a:t>
            </a:r>
            <a:r>
              <a:rPr lang="en-NZ" sz="2000" dirty="0" smtClean="0">
                <a:solidFill>
                  <a:schemeClr val="tx2">
                    <a:lumMod val="50000"/>
                  </a:schemeClr>
                </a:solidFill>
                <a:latin typeface="Arial Black" pitchFamily="34" charset="0"/>
              </a:rPr>
              <a:t>ittee.”</a:t>
            </a:r>
            <a:r>
              <a:rPr lang="en-NZ" sz="2000" dirty="0" smtClean="0">
                <a:latin typeface="Arial Black" pitchFamily="34" charset="0"/>
              </a:rPr>
              <a:t>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a:t>
            </a:r>
            <a:r>
              <a:rPr lang="en-US" sz="2000" dirty="0" smtClean="0">
                <a:latin typeface="Arial Black" pitchFamily="34" charset="0"/>
              </a:rPr>
              <a:t/>
            </a:r>
            <a:br>
              <a:rPr lang="en-US" sz="2000" dirty="0" smtClean="0">
                <a:latin typeface="Arial Black" pitchFamily="34" charset="0"/>
              </a:rPr>
            </a:br>
            <a:endParaRPr lang="en-US" dirty="0">
              <a:latin typeface="Arial Black" pitchFamily="34" charset="0"/>
            </a:endParaRPr>
          </a:p>
        </p:txBody>
      </p:sp>
      <p:sp>
        <p:nvSpPr>
          <p:cNvPr id="4" name="TextBox 3"/>
          <p:cNvSpPr txBox="1"/>
          <p:nvPr/>
        </p:nvSpPr>
        <p:spPr>
          <a:xfrm>
            <a:off x="7162800" y="2209800"/>
            <a:ext cx="5334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I read in the red book that the builders had to give the school committee their prices in a letter. Three builders had given their prices. They didn’t call them prices, they were called quotes. One of the builders was my cousin.  </a:t>
            </a:r>
            <a:r>
              <a:rPr lang="en-US" dirty="0" smtClean="0"/>
              <a:t/>
            </a:r>
            <a:br>
              <a:rPr lang="en-US" dirty="0" smtClean="0"/>
            </a:br>
            <a:endParaRPr lang="en-US" dirty="0"/>
          </a:p>
        </p:txBody>
      </p:sp>
      <p:pic>
        <p:nvPicPr>
          <p:cNvPr id="11266" name="Picture 2"/>
          <p:cNvPicPr>
            <a:picLocks noGrp="1" noChangeAspect="1" noChangeArrowheads="1"/>
          </p:cNvPicPr>
          <p:nvPr>
            <p:ph idx="1"/>
          </p:nvPr>
        </p:nvPicPr>
        <p:blipFill>
          <a:blip r:embed="rId2" cstate="screen">
            <a:lum bright="-9000" contrast="10000"/>
          </a:blip>
          <a:srcRect/>
          <a:stretch>
            <a:fillRect/>
          </a:stretch>
        </p:blipFill>
        <p:spPr bwMode="auto">
          <a:xfrm>
            <a:off x="609600" y="1905000"/>
            <a:ext cx="4800601"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7" name="Picture 3"/>
          <p:cNvPicPr>
            <a:picLocks noChangeAspect="1" noChangeArrowheads="1"/>
          </p:cNvPicPr>
          <p:nvPr/>
        </p:nvPicPr>
        <p:blipFill>
          <a:blip r:embed="rId3" cstate="screen">
            <a:lum bright="-9000" contrast="10000"/>
          </a:blip>
          <a:srcRect/>
          <a:stretch>
            <a:fillRect/>
          </a:stretch>
        </p:blipFill>
        <p:spPr bwMode="auto">
          <a:xfrm>
            <a:off x="5257800" y="1905000"/>
            <a:ext cx="3429000" cy="475488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I read that in a meeting the week before, the school committee had not chosen my cousin. Instead they chose a builder from town and that my grandpa had to tell him.</a:t>
            </a:r>
            <a:r>
              <a:rPr lang="en-US" dirty="0" smtClean="0"/>
              <a:t/>
            </a:r>
            <a:br>
              <a:rPr lang="en-US" dirty="0" smtClean="0"/>
            </a:br>
            <a:endParaRPr lang="en-US" dirty="0"/>
          </a:p>
        </p:txBody>
      </p:sp>
      <p:pic>
        <p:nvPicPr>
          <p:cNvPr id="12290" name="Picture 2"/>
          <p:cNvPicPr>
            <a:picLocks noGrp="1" noChangeAspect="1" noChangeArrowheads="1"/>
          </p:cNvPicPr>
          <p:nvPr>
            <p:ph idx="1"/>
          </p:nvPr>
        </p:nvPicPr>
        <p:blipFill>
          <a:blip r:embed="rId2"/>
          <a:srcRect t="14925"/>
          <a:stretch>
            <a:fillRect/>
          </a:stretch>
        </p:blipFill>
        <p:spPr bwMode="auto">
          <a:xfrm>
            <a:off x="1143000" y="1524000"/>
            <a:ext cx="75438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400" dirty="0" smtClean="0">
                <a:latin typeface="Arial Black" pitchFamily="34" charset="0"/>
              </a:rPr>
              <a:t>This was also a very boring book without any pictures or stories so I put it back on the shelf.</a:t>
            </a:r>
            <a:r>
              <a:rPr lang="en-US" dirty="0" smtClean="0"/>
              <a:t/>
            </a:r>
            <a:br>
              <a:rPr lang="en-US" dirty="0" smtClean="0"/>
            </a:br>
            <a:endParaRPr lang="en-US" dirty="0"/>
          </a:p>
        </p:txBody>
      </p:sp>
      <p:pic>
        <p:nvPicPr>
          <p:cNvPr id="13314" name="Picture 2"/>
          <p:cNvPicPr>
            <a:picLocks noGrp="1" noChangeAspect="1" noChangeArrowheads="1"/>
          </p:cNvPicPr>
          <p:nvPr>
            <p:ph idx="1"/>
          </p:nvPr>
        </p:nvPicPr>
        <p:blipFill>
          <a:blip r:embed="rId2">
            <a:lum bright="-10000" contrast="9000"/>
          </a:blip>
          <a:srcRect/>
          <a:stretch>
            <a:fillRect/>
          </a:stretch>
        </p:blipFill>
        <p:spPr bwMode="auto">
          <a:xfrm>
            <a:off x="914400" y="1371600"/>
            <a:ext cx="7315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143000" y="1447800"/>
            <a:ext cx="381000" cy="369332"/>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noChangeArrowheads="1"/>
          </p:cNvPicPr>
          <p:nvPr>
            <p:ph idx="1"/>
          </p:nvPr>
        </p:nvPicPr>
        <p:blipFill>
          <a:blip r:embed="rId2" cstate="print">
            <a:lum bright="-40000" contrast="55000"/>
          </a:blip>
          <a:srcRect/>
          <a:stretch>
            <a:fillRect/>
          </a:stretch>
        </p:blipFill>
        <p:spPr bwMode="auto">
          <a:xfrm>
            <a:off x="838200" y="1219200"/>
            <a:ext cx="76200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p:txBody>
          <a:bodyPr/>
          <a:lstStyle/>
          <a:p>
            <a:pPr lvl="0"/>
            <a:r>
              <a:rPr lang="en-NZ" sz="2000" dirty="0" smtClean="0">
                <a:latin typeface="Arial Black" pitchFamily="34" charset="0"/>
              </a:rPr>
              <a:t>Alphonse was chosen as the member of parliament for his district.  He felt very important now.</a:t>
            </a:r>
            <a:r>
              <a:rPr lang="en-US" sz="2000" dirty="0" smtClean="0">
                <a:latin typeface="Arial Black" pitchFamily="34" charset="0"/>
              </a:rPr>
              <a:t/>
            </a:r>
            <a:br>
              <a:rPr lang="en-US" sz="2000" dirty="0" smtClean="0">
                <a:latin typeface="Arial Black" pitchFamily="34" charset="0"/>
              </a:rPr>
            </a:br>
            <a:r>
              <a:rPr lang="en-NZ" sz="2000" dirty="0" smtClean="0">
                <a:solidFill>
                  <a:schemeClr val="tx2">
                    <a:lumMod val="50000"/>
                  </a:schemeClr>
                </a:solidFill>
                <a:latin typeface="Arial Black" pitchFamily="34" charset="0"/>
              </a:rPr>
              <a:t>He was now a proud son of his district and wanted to be seen as a leader. {Ten seater, sun glasses, suit}</a:t>
            </a:r>
            <a:r>
              <a:rPr lang="en-US" dirty="0" smtClean="0"/>
              <a:t/>
            </a:r>
            <a:br>
              <a:rPr lang="en-US" dirty="0" smtClean="0"/>
            </a:b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707136"/>
          </a:xfrm>
        </p:spPr>
        <p:txBody>
          <a:bodyPr/>
          <a:lstStyle/>
          <a:p>
            <a:pPr lvl="0"/>
            <a:r>
              <a:rPr lang="en-NZ" sz="2000" dirty="0" smtClean="0">
                <a:latin typeface="Arial Black" pitchFamily="34" charset="0"/>
              </a:rPr>
              <a:t>About this time, my grandpa bought a new truck with the money he had saved after selling his house in Port Moresby. </a:t>
            </a:r>
            <a:r>
              <a:rPr lang="en-US" dirty="0" smtClean="0"/>
              <a:t/>
            </a:r>
            <a:br>
              <a:rPr lang="en-US" dirty="0" smtClean="0"/>
            </a:b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762000" y="1295400"/>
            <a:ext cx="78486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990600" y="1371600"/>
            <a:ext cx="4572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A week later the builder came and started building the new classroom. He got a few of the local youth to help and after six weeks it was finished.</a:t>
            </a:r>
            <a:r>
              <a:rPr lang="en-US" dirty="0" smtClean="0"/>
              <a:t/>
            </a:r>
            <a:br>
              <a:rPr lang="en-US" dirty="0" smtClean="0"/>
            </a:br>
            <a:endParaRPr lang="en-US" dirty="0"/>
          </a:p>
        </p:txBody>
      </p:sp>
      <p:pic>
        <p:nvPicPr>
          <p:cNvPr id="15362" name="Picture 2"/>
          <p:cNvPicPr>
            <a:picLocks noGrp="1" noChangeAspect="1" noChangeArrowheads="1"/>
          </p:cNvPicPr>
          <p:nvPr>
            <p:ph idx="1"/>
          </p:nvPr>
        </p:nvPicPr>
        <p:blipFill>
          <a:blip r:embed="rId2" cstate="screen">
            <a:lum bright="-15000" contrast="10000"/>
          </a:blip>
          <a:srcRect/>
          <a:stretch>
            <a:fillRect/>
          </a:stretch>
        </p:blipFill>
        <p:spPr bwMode="auto">
          <a:xfrm>
            <a:off x="990600" y="1524000"/>
            <a:ext cx="76200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705600" y="6096000"/>
            <a:ext cx="1752600" cy="369332"/>
          </a:xfrm>
          <a:prstGeom prst="rect">
            <a:avLst/>
          </a:prstGeom>
          <a:solidFill>
            <a:schemeClr val="bg2">
              <a:lumMod val="20000"/>
              <a:lumOff val="80000"/>
            </a:schemeClr>
          </a:solidFill>
        </p:spPr>
        <p:txBody>
          <a:bodyPr wrap="square" rtlCol="0">
            <a:spAutoFit/>
          </a:bodyPr>
          <a:lstStyle/>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400" dirty="0" smtClean="0">
                <a:latin typeface="Arial Black" pitchFamily="34" charset="0"/>
              </a:rPr>
              <a:t>My grandpa met with the builder at our house. The builder gave him all the papers which said how much he had paid for things.  </a:t>
            </a:r>
            <a:r>
              <a:rPr lang="en-US" sz="2400" dirty="0" smtClean="0">
                <a:latin typeface="Arial Black" pitchFamily="34" charset="0"/>
              </a:rPr>
              <a:t/>
            </a:r>
            <a:br>
              <a:rPr lang="en-US" sz="2400" dirty="0" smtClean="0">
                <a:latin typeface="Arial Black" pitchFamily="34" charset="0"/>
              </a:rPr>
            </a:br>
            <a:endParaRPr lang="en-US" sz="2400" dirty="0">
              <a:latin typeface="Arial Black" pitchFamily="34" charset="0"/>
            </a:endParaRPr>
          </a:p>
        </p:txBody>
      </p:sp>
      <p:pic>
        <p:nvPicPr>
          <p:cNvPr id="16386" name="Picture 2"/>
          <p:cNvPicPr>
            <a:picLocks noGrp="1" noChangeAspect="1" noChangeArrowheads="1"/>
          </p:cNvPicPr>
          <p:nvPr>
            <p:ph idx="1"/>
          </p:nvPr>
        </p:nvPicPr>
        <p:blipFill>
          <a:blip r:embed="rId2" cstate="screen">
            <a:lum bright="-15000" contrast="15000"/>
          </a:blip>
          <a:srcRect/>
          <a:stretch>
            <a:fillRect/>
          </a:stretch>
        </p:blipFill>
        <p:spPr bwMode="auto">
          <a:xfrm>
            <a:off x="990600" y="1828800"/>
            <a:ext cx="70104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Grandpa stuck them in his blue book.  My grandpa tried explaining it all to me but I was looking out the window at the soccer game. </a:t>
            </a:r>
            <a:r>
              <a:rPr lang="en-US" dirty="0" smtClean="0"/>
              <a:t/>
            </a:r>
            <a:br>
              <a:rPr lang="en-US" dirty="0" smtClean="0"/>
            </a:br>
            <a:endParaRPr lang="en-US" dirty="0"/>
          </a:p>
        </p:txBody>
      </p:sp>
      <p:pic>
        <p:nvPicPr>
          <p:cNvPr id="17410" name="Picture 2"/>
          <p:cNvPicPr>
            <a:picLocks noGrp="1" noChangeAspect="1" noChangeArrowheads="1"/>
          </p:cNvPicPr>
          <p:nvPr>
            <p:ph idx="1"/>
          </p:nvPr>
        </p:nvPicPr>
        <p:blipFill>
          <a:blip r:embed="rId2">
            <a:lum bright="-10000" contrast="10000"/>
          </a:blip>
          <a:srcRect t="5970" b="8955"/>
          <a:stretch>
            <a:fillRect/>
          </a:stretch>
        </p:blipFill>
        <p:spPr bwMode="auto">
          <a:xfrm>
            <a:off x="990600" y="1524000"/>
            <a:ext cx="73914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There was an opening ceremony and I saw my Grandpa write a cheque for the builder and give it to him.  The next day my friend’s Aunt Melba went away on a trip to Port Moresby. </a:t>
            </a:r>
            <a:r>
              <a:rPr lang="en-US" dirty="0" smtClean="0"/>
              <a:t/>
            </a:r>
            <a:br>
              <a:rPr lang="en-US" dirty="0" smtClean="0"/>
            </a:br>
            <a:r>
              <a:rPr lang="en-NZ" dirty="0" smtClean="0"/>
              <a:t> </a:t>
            </a:r>
            <a:r>
              <a:rPr lang="en-US" dirty="0" smtClean="0"/>
              <a:t/>
            </a:r>
            <a:br>
              <a:rPr lang="en-US" dirty="0" smtClean="0"/>
            </a:br>
            <a:endParaRPr lang="en-US" dirty="0"/>
          </a:p>
        </p:txBody>
      </p:sp>
      <p:pic>
        <p:nvPicPr>
          <p:cNvPr id="18434" name="Picture 2"/>
          <p:cNvPicPr>
            <a:picLocks noGrp="1" noChangeAspect="1" noChangeArrowheads="1"/>
          </p:cNvPicPr>
          <p:nvPr>
            <p:ph idx="1"/>
          </p:nvPr>
        </p:nvPicPr>
        <p:blipFill>
          <a:blip r:embed="rId2"/>
          <a:srcRect/>
          <a:stretch>
            <a:fillRect/>
          </a:stretch>
        </p:blipFill>
        <p:spPr bwMode="auto">
          <a:xfrm>
            <a:off x="1066801" y="1828800"/>
            <a:ext cx="7391399" cy="4876800"/>
          </a:xfrm>
          <a:prstGeom prst="rect">
            <a:avLst/>
          </a:prstGeom>
          <a:noFill/>
          <a:ln w="9525">
            <a:noFill/>
            <a:miter lim="800000"/>
            <a:headEnd/>
            <a:tailEnd/>
          </a:ln>
          <a:effectLst/>
        </p:spPr>
      </p:pic>
      <p:sp>
        <p:nvSpPr>
          <p:cNvPr id="4" name="TextBox 3"/>
          <p:cNvSpPr txBox="1"/>
          <p:nvPr/>
        </p:nvSpPr>
        <p:spPr>
          <a:xfrm>
            <a:off x="7924800" y="1905000"/>
            <a:ext cx="4572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A few days later the school committee chairwoman came back in my grandpa’s truck. She had brought some new clothes for her kids and had a new mobile phone.</a:t>
            </a:r>
            <a:r>
              <a:rPr lang="en-US" dirty="0" smtClean="0"/>
              <a:t/>
            </a:r>
            <a:br>
              <a:rPr lang="en-US" dirty="0" smtClean="0"/>
            </a:br>
            <a:endParaRPr lang="en-US" dirty="0"/>
          </a:p>
        </p:txBody>
      </p:sp>
      <p:pic>
        <p:nvPicPr>
          <p:cNvPr id="19458" name="Picture 2"/>
          <p:cNvPicPr>
            <a:picLocks noGrp="1" noChangeAspect="1" noChangeArrowheads="1"/>
          </p:cNvPicPr>
          <p:nvPr>
            <p:ph idx="1"/>
          </p:nvPr>
        </p:nvPicPr>
        <p:blipFill>
          <a:blip r:embed="rId2"/>
          <a:srcRect t="15152"/>
          <a:stretch>
            <a:fillRect/>
          </a:stretch>
        </p:blipFill>
        <p:spPr bwMode="auto">
          <a:xfrm>
            <a:off x="990600" y="1524000"/>
            <a:ext cx="73914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469136"/>
          </a:xfrm>
        </p:spPr>
        <p:txBody>
          <a:bodyPr/>
          <a:lstStyle/>
          <a:p>
            <a:pPr lvl="0"/>
            <a:r>
              <a:rPr lang="en-NZ" sz="1900" dirty="0" smtClean="0">
                <a:latin typeface="Arial Black" pitchFamily="34" charset="0"/>
              </a:rPr>
              <a:t>About now the stories began to go around.  That my grandpa had used the money from the fair to buy the truck. That Aunt was in Port Moresby at the casino. That chairwoman had been using the money from the fair to buy new clothes.</a:t>
            </a:r>
            <a:r>
              <a:rPr lang="en-US" sz="1900" dirty="0" smtClean="0">
                <a:latin typeface="Arial Black" pitchFamily="34" charset="0"/>
              </a:rPr>
              <a:t> </a:t>
            </a:r>
            <a:r>
              <a:rPr lang="en-NZ" sz="1900" dirty="0" smtClean="0">
                <a:latin typeface="Arial Black" pitchFamily="34" charset="0"/>
              </a:rPr>
              <a:t>My grandpa just smiled when he heard this.</a:t>
            </a:r>
            <a:r>
              <a:rPr lang="en-US" sz="2000" dirty="0" smtClean="0">
                <a:latin typeface="Arial Black" pitchFamily="34" charset="0"/>
              </a:rPr>
              <a:t/>
            </a:r>
            <a:br>
              <a:rPr lang="en-US" sz="2000" dirty="0" smtClean="0">
                <a:latin typeface="Arial Black" pitchFamily="34" charset="0"/>
              </a:rPr>
            </a:br>
            <a:endParaRPr lang="en-US" dirty="0">
              <a:latin typeface="Arial Black" pitchFamily="34" charset="0"/>
            </a:endParaRPr>
          </a:p>
        </p:txBody>
      </p:sp>
      <p:pic>
        <p:nvPicPr>
          <p:cNvPr id="1026" name="Picture 2"/>
          <p:cNvPicPr>
            <a:picLocks noGrp="1" noChangeAspect="1" noChangeArrowheads="1"/>
          </p:cNvPicPr>
          <p:nvPr>
            <p:ph idx="1"/>
          </p:nvPr>
        </p:nvPicPr>
        <p:blipFill>
          <a:blip r:embed="rId2" cstate="screen"/>
          <a:srcRect/>
          <a:stretch>
            <a:fillRect/>
          </a:stretch>
        </p:blipFill>
        <p:spPr bwMode="auto">
          <a:xfrm>
            <a:off x="1447800" y="2057400"/>
            <a:ext cx="63246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162800" y="2133600"/>
            <a:ext cx="5334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011936"/>
          </a:xfrm>
        </p:spPr>
        <p:txBody>
          <a:bodyPr/>
          <a:lstStyle/>
          <a:p>
            <a:pPr lvl="0"/>
            <a:r>
              <a:rPr lang="en-NZ" sz="2000" dirty="0" smtClean="0">
                <a:latin typeface="Arial Black" pitchFamily="34" charset="0"/>
              </a:rPr>
              <a:t>One day I heard someone say when he drove his truck past, “He stole the money… that’s really our truck.”</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My grandpa just smiled when he heard this.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a:t>
            </a:r>
            <a:r>
              <a:rPr lang="en-US" dirty="0" smtClean="0"/>
              <a:t/>
            </a:r>
            <a:br>
              <a:rPr lang="en-US" dirty="0" smtClean="0"/>
            </a:br>
            <a:endParaRPr lang="en-US" dirty="0"/>
          </a:p>
        </p:txBody>
      </p:sp>
      <p:pic>
        <p:nvPicPr>
          <p:cNvPr id="2050" name="Picture 2"/>
          <p:cNvPicPr>
            <a:picLocks noGrp="1" noChangeAspect="1" noChangeArrowheads="1"/>
          </p:cNvPicPr>
          <p:nvPr>
            <p:ph idx="1"/>
          </p:nvPr>
        </p:nvPicPr>
        <p:blipFill>
          <a:blip r:embed="rId2">
            <a:lum bright="-10000" contrast="5000"/>
          </a:blip>
          <a:srcRect t="13846"/>
          <a:stretch>
            <a:fillRect/>
          </a:stretch>
        </p:blipFill>
        <p:spPr bwMode="auto">
          <a:xfrm>
            <a:off x="1295400" y="1524000"/>
            <a:ext cx="69342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011936"/>
          </a:xfrm>
        </p:spPr>
        <p:txBody>
          <a:bodyPr/>
          <a:lstStyle/>
          <a:p>
            <a:pPr lvl="0"/>
            <a:r>
              <a:rPr lang="en-NZ" sz="2000" dirty="0" smtClean="0">
                <a:latin typeface="Arial Black" pitchFamily="34" charset="0"/>
              </a:rPr>
              <a:t>Another time someone in my class said to me that Aunt Melba was a no good woman!</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My grandpa just smiled when he heard this.  </a:t>
            </a:r>
            <a:r>
              <a:rPr lang="en-US" dirty="0" smtClean="0"/>
              <a:t/>
            </a:r>
            <a:br>
              <a:rPr lang="en-US" dirty="0" smtClean="0"/>
            </a:br>
            <a:endParaRPr lang="en-US" dirty="0"/>
          </a:p>
        </p:txBody>
      </p:sp>
      <p:pic>
        <p:nvPicPr>
          <p:cNvPr id="3074" name="Picture 2"/>
          <p:cNvPicPr>
            <a:picLocks noGrp="1" noChangeAspect="1" noChangeArrowheads="1"/>
          </p:cNvPicPr>
          <p:nvPr>
            <p:ph idx="1"/>
          </p:nvPr>
        </p:nvPicPr>
        <p:blipFill>
          <a:blip r:embed="rId2" cstate="screen"/>
          <a:srcRect t="7576"/>
          <a:stretch>
            <a:fillRect/>
          </a:stretch>
        </p:blipFill>
        <p:spPr bwMode="auto">
          <a:xfrm>
            <a:off x="990600" y="1600200"/>
            <a:ext cx="71628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943600" y="1600200"/>
            <a:ext cx="18288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088136"/>
          </a:xfrm>
        </p:spPr>
        <p:txBody>
          <a:bodyPr/>
          <a:lstStyle/>
          <a:p>
            <a:pPr lvl="0"/>
            <a:r>
              <a:rPr lang="en-NZ" sz="2000" dirty="0" smtClean="0">
                <a:latin typeface="Arial Black" pitchFamily="34" charset="0"/>
              </a:rPr>
              <a:t>There was another story that my grandpa had got some money back from the builder because he was chosen.</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My grandpa just smiled when he heard this.  </a:t>
            </a:r>
            <a:r>
              <a:rPr lang="en-US" dirty="0" smtClean="0"/>
              <a:t/>
            </a:r>
            <a:br>
              <a:rPr lang="en-US" dirty="0" smtClean="0"/>
            </a:br>
            <a:endParaRPr lang="en-US" dirty="0"/>
          </a:p>
        </p:txBody>
      </p:sp>
      <p:pic>
        <p:nvPicPr>
          <p:cNvPr id="4098" name="Picture 2"/>
          <p:cNvPicPr>
            <a:picLocks noGrp="1" noChangeAspect="1" noChangeArrowheads="1"/>
          </p:cNvPicPr>
          <p:nvPr>
            <p:ph idx="1"/>
          </p:nvPr>
        </p:nvPicPr>
        <p:blipFill>
          <a:blip r:embed="rId2" cstate="screen"/>
          <a:srcRect l="4348" t="7936" r="4348" b="11111"/>
          <a:stretch>
            <a:fillRect/>
          </a:stretch>
        </p:blipFill>
        <p:spPr bwMode="auto">
          <a:xfrm>
            <a:off x="1371600" y="1600200"/>
            <a:ext cx="67056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NZ" sz="2000" dirty="0" smtClean="0">
                <a:latin typeface="Arial Black" pitchFamily="34" charset="0"/>
              </a:rPr>
              <a:t>Alphonse went down to see the government.</a:t>
            </a:r>
            <a:r>
              <a:rPr lang="en-US" sz="2000" dirty="0" smtClean="0">
                <a:latin typeface="Arial Black" pitchFamily="34" charset="0"/>
              </a:rPr>
              <a:t> </a:t>
            </a:r>
            <a:r>
              <a:rPr lang="en-NZ" sz="2000" dirty="0" smtClean="0">
                <a:latin typeface="Arial Black" pitchFamily="34" charset="0"/>
              </a:rPr>
              <a:t>He told them about the problem in his district with the river.</a:t>
            </a:r>
            <a:r>
              <a:rPr lang="en-US" sz="2000" dirty="0" smtClean="0">
                <a:latin typeface="Arial Black" pitchFamily="34" charset="0"/>
              </a:rPr>
              <a:t> </a:t>
            </a:r>
            <a:r>
              <a:rPr lang="en-NZ" sz="2000" dirty="0" smtClean="0">
                <a:latin typeface="Arial Black" pitchFamily="34" charset="0"/>
              </a:rPr>
              <a:t>They told him he would have to wait one year so it could be part of the budget.</a:t>
            </a:r>
            <a:r>
              <a:rPr lang="en-US" dirty="0" smtClean="0"/>
              <a:t/>
            </a:r>
            <a:br>
              <a:rPr lang="en-US" dirty="0" smtClean="0"/>
            </a:br>
            <a:endParaRPr lang="en-US" dirty="0"/>
          </a:p>
        </p:txBody>
      </p:sp>
      <p:pic>
        <p:nvPicPr>
          <p:cNvPr id="4100" name="Picture 4"/>
          <p:cNvPicPr>
            <a:picLocks noGrp="1" noChangeAspect="1" noChangeArrowheads="1"/>
          </p:cNvPicPr>
          <p:nvPr>
            <p:ph idx="1"/>
          </p:nvPr>
        </p:nvPicPr>
        <p:blipFill>
          <a:blip r:embed="rId2" cstate="print">
            <a:lum bright="-40000" contrast="55000"/>
          </a:blip>
          <a:srcRect/>
          <a:stretch>
            <a:fillRect/>
          </a:stretch>
        </p:blipFill>
        <p:spPr bwMode="auto">
          <a:xfrm>
            <a:off x="990600" y="1828800"/>
            <a:ext cx="76200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2000" dirty="0" smtClean="0">
                <a:latin typeface="Arial Black" pitchFamily="34" charset="0"/>
              </a:rPr>
              <a:t>A few days later the school chairwoman came to our house in tears. My grandpa asked her to have a cup of tea and she went away feeling better</a:t>
            </a:r>
            <a:endParaRPr lang="en-US" sz="2000" dirty="0">
              <a:latin typeface="Arial Black" pitchFamily="34" charset="0"/>
            </a:endParaRPr>
          </a:p>
        </p:txBody>
      </p:sp>
      <p:pic>
        <p:nvPicPr>
          <p:cNvPr id="5122" name="Picture 2"/>
          <p:cNvPicPr>
            <a:picLocks noGrp="1" noChangeAspect="1" noChangeArrowheads="1"/>
          </p:cNvPicPr>
          <p:nvPr>
            <p:ph idx="1"/>
          </p:nvPr>
        </p:nvPicPr>
        <p:blipFill>
          <a:blip r:embed="rId2" cstate="screen"/>
          <a:srcRect/>
          <a:stretch>
            <a:fillRect/>
          </a:stretch>
        </p:blipFill>
        <p:spPr bwMode="auto">
          <a:xfrm>
            <a:off x="1219200" y="1524000"/>
            <a:ext cx="71628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239000" y="1600200"/>
            <a:ext cx="7620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lum bright="-10000" contrast="6000"/>
          </a:blip>
          <a:srcRect/>
          <a:stretch>
            <a:fillRect/>
          </a:stretch>
        </p:blipFill>
        <p:spPr bwMode="auto">
          <a:xfrm>
            <a:off x="914400" y="1752600"/>
            <a:ext cx="72390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545336"/>
          </a:xfrm>
        </p:spPr>
        <p:txBody>
          <a:bodyPr/>
          <a:lstStyle/>
          <a:p>
            <a:pPr lvl="0"/>
            <a:r>
              <a:rPr lang="en-NZ" sz="2000" dirty="0" smtClean="0">
                <a:latin typeface="Arial Black" pitchFamily="34" charset="0"/>
              </a:rPr>
              <a:t>The time was coming up for the school committee elections. All kinds of stories began to go around. I  heard a story that grandpa would use the money left from the fair to pay people to vote for him.</a:t>
            </a:r>
            <a:r>
              <a:rPr lang="en-US" sz="2000" dirty="0" smtClean="0">
                <a:latin typeface="Arial Black" pitchFamily="34" charset="0"/>
              </a:rPr>
              <a:t> </a:t>
            </a:r>
            <a:br>
              <a:rPr lang="en-US" sz="2000" dirty="0" smtClean="0">
                <a:latin typeface="Arial Black" pitchFamily="34" charset="0"/>
              </a:rPr>
            </a:br>
            <a:r>
              <a:rPr lang="en-NZ" sz="2000" dirty="0" smtClean="0">
                <a:solidFill>
                  <a:schemeClr val="tx2">
                    <a:lumMod val="50000"/>
                  </a:schemeClr>
                </a:solidFill>
                <a:latin typeface="Arial Black" pitchFamily="34" charset="0"/>
              </a:rPr>
              <a:t>My grandpa just smiled when he heard this.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sp>
        <p:nvSpPr>
          <p:cNvPr id="4" name="TextBox 3"/>
          <p:cNvSpPr txBox="1"/>
          <p:nvPr/>
        </p:nvSpPr>
        <p:spPr>
          <a:xfrm>
            <a:off x="6934200" y="1828800"/>
            <a:ext cx="685800" cy="369332"/>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011936"/>
          </a:xfrm>
        </p:spPr>
        <p:txBody>
          <a:bodyPr/>
          <a:lstStyle/>
          <a:p>
            <a:pPr lvl="0"/>
            <a:r>
              <a:rPr lang="en-NZ" sz="2000" dirty="0" smtClean="0">
                <a:latin typeface="Arial Black" pitchFamily="34" charset="0"/>
              </a:rPr>
              <a:t>Finally, one of my friends said to me, “Hey is it true that your grandpa is going to get a helicopter?”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My grandpa burst out laughing when he heard this.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pic>
        <p:nvPicPr>
          <p:cNvPr id="7170" name="Picture 2"/>
          <p:cNvPicPr>
            <a:picLocks noGrp="1" noChangeAspect="1" noChangeArrowheads="1"/>
          </p:cNvPicPr>
          <p:nvPr>
            <p:ph idx="1"/>
          </p:nvPr>
        </p:nvPicPr>
        <p:blipFill>
          <a:blip r:embed="rId2" cstate="screen">
            <a:lum bright="-2000" contrast="6000"/>
          </a:blip>
          <a:srcRect/>
          <a:stretch>
            <a:fillRect/>
          </a:stretch>
        </p:blipFill>
        <p:spPr bwMode="auto">
          <a:xfrm>
            <a:off x="990600" y="1524000"/>
            <a:ext cx="70866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086600" y="1676400"/>
            <a:ext cx="6858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400" dirty="0" smtClean="0">
                <a:latin typeface="Arial Black" pitchFamily="34" charset="0"/>
              </a:rPr>
              <a:t>Two days later, there was a big meeting of all the people in our village in the church. </a:t>
            </a:r>
            <a:r>
              <a:rPr lang="en-US" dirty="0" smtClean="0"/>
              <a:t/>
            </a:r>
            <a:br>
              <a:rPr lang="en-US" dirty="0" smtClean="0"/>
            </a:br>
            <a:r>
              <a:rPr lang="en-NZ" dirty="0" smtClean="0"/>
              <a:t> </a:t>
            </a:r>
            <a:r>
              <a:rPr lang="en-US" dirty="0" smtClean="0"/>
              <a:t/>
            </a:r>
            <a:br>
              <a:rPr lang="en-US" dirty="0" smtClean="0"/>
            </a:br>
            <a:endParaRPr lang="en-US" dirty="0"/>
          </a:p>
        </p:txBody>
      </p:sp>
      <p:pic>
        <p:nvPicPr>
          <p:cNvPr id="8194" name="Picture 2"/>
          <p:cNvPicPr>
            <a:picLocks noGrp="1" noChangeAspect="1" noChangeArrowheads="1"/>
          </p:cNvPicPr>
          <p:nvPr>
            <p:ph idx="1"/>
          </p:nvPr>
        </p:nvPicPr>
        <p:blipFill>
          <a:blip r:embed="rId2">
            <a:lum bright="-4000" contrast="6000"/>
          </a:blip>
          <a:srcRect/>
          <a:stretch>
            <a:fillRect/>
          </a:stretch>
        </p:blipFill>
        <p:spPr bwMode="auto">
          <a:xfrm>
            <a:off x="990600" y="1447800"/>
            <a:ext cx="70866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010400" y="1524000"/>
            <a:ext cx="6858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screen"/>
          <a:srcRect/>
          <a:stretch>
            <a:fillRect/>
          </a:stretch>
        </p:blipFill>
        <p:spPr bwMode="auto">
          <a:xfrm>
            <a:off x="914400" y="2133600"/>
            <a:ext cx="75438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848600" cy="2154936"/>
          </a:xfrm>
        </p:spPr>
        <p:txBody>
          <a:bodyPr/>
          <a:lstStyle/>
          <a:p>
            <a:pPr lvl="0"/>
            <a:r>
              <a:rPr lang="en-NZ" sz="2000" dirty="0" smtClean="0">
                <a:latin typeface="Arial Black" pitchFamily="34" charset="0"/>
              </a:rPr>
              <a:t>The chairwoman got up and said, “Ok everyone ,we have heard all kinds of funny stories about the money from the fair.  It’s your money so now I am going to tell you. But before I start I want to ask all those people who made the stories why you never came to meetings? Why didn’t you </a:t>
            </a:r>
            <a:r>
              <a:rPr lang="en-NZ" sz="2000" dirty="0" smtClean="0">
                <a:solidFill>
                  <a:schemeClr val="tx2">
                    <a:lumMod val="50000"/>
                  </a:schemeClr>
                </a:solidFill>
                <a:latin typeface="Arial Black" pitchFamily="34" charset="0"/>
              </a:rPr>
              <a:t>ever come and ask to see the books when we write everything down?</a:t>
            </a:r>
            <a:r>
              <a:rPr lang="en-US" dirty="0" smtClean="0"/>
              <a:t/>
            </a:r>
            <a:br>
              <a:rPr lang="en-US" dirty="0" smtClean="0"/>
            </a:br>
            <a:endParaRPr lang="en-US" dirty="0"/>
          </a:p>
        </p:txBody>
      </p:sp>
      <p:sp>
        <p:nvSpPr>
          <p:cNvPr id="4" name="TextBox 3"/>
          <p:cNvSpPr txBox="1"/>
          <p:nvPr/>
        </p:nvSpPr>
        <p:spPr>
          <a:xfrm>
            <a:off x="7772400" y="2209800"/>
            <a:ext cx="3810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707136"/>
          </a:xfrm>
        </p:spPr>
        <p:txBody>
          <a:bodyPr/>
          <a:lstStyle/>
          <a:p>
            <a:pPr lvl="0"/>
            <a:r>
              <a:rPr lang="en-NZ" sz="2000" dirty="0" smtClean="0">
                <a:latin typeface="Arial Black" pitchFamily="34" charset="0"/>
              </a:rPr>
              <a:t>Some called out, “Because I can’t read…. And anyway how do we know it’s true.”</a:t>
            </a:r>
            <a:r>
              <a:rPr lang="en-US" dirty="0" smtClean="0"/>
              <a:t/>
            </a:r>
            <a:br>
              <a:rPr lang="en-US" dirty="0" smtClean="0"/>
            </a:br>
            <a:endParaRPr lang="en-US" dirty="0"/>
          </a:p>
        </p:txBody>
      </p:sp>
      <p:pic>
        <p:nvPicPr>
          <p:cNvPr id="10242" name="Picture 2"/>
          <p:cNvPicPr>
            <a:picLocks noGrp="1" noChangeAspect="1" noChangeArrowheads="1"/>
          </p:cNvPicPr>
          <p:nvPr>
            <p:ph idx="1"/>
          </p:nvPr>
        </p:nvPicPr>
        <p:blipFill>
          <a:blip r:embed="rId2" cstate="screen"/>
          <a:srcRect/>
          <a:stretch>
            <a:fillRect/>
          </a:stretch>
        </p:blipFill>
        <p:spPr bwMode="auto">
          <a:xfrm>
            <a:off x="1295400" y="1219200"/>
            <a:ext cx="67056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screen">
            <a:lum bright="-5000" contrast="6000"/>
          </a:blip>
          <a:srcRect/>
          <a:stretch>
            <a:fillRect/>
          </a:stretch>
        </p:blipFill>
        <p:spPr bwMode="auto">
          <a:xfrm>
            <a:off x="1219200" y="1828800"/>
            <a:ext cx="68580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621536"/>
          </a:xfrm>
        </p:spPr>
        <p:txBody>
          <a:bodyPr/>
          <a:lstStyle/>
          <a:p>
            <a:pPr lvl="0"/>
            <a:r>
              <a:rPr lang="en-NZ" sz="2000" dirty="0" smtClean="0">
                <a:latin typeface="Arial Black" pitchFamily="34" charset="0"/>
              </a:rPr>
              <a:t>Grandpa answered, “You should come with a friend and ask.  But today is a good time for us all to learn a new word.  Its TRANSPARENCY. It means that everything we do must be open for everyone to look at.” Grandpa  wrote the </a:t>
            </a:r>
            <a:r>
              <a:rPr lang="en-NZ" sz="2000" dirty="0" smtClean="0">
                <a:solidFill>
                  <a:schemeClr val="tx2">
                    <a:lumMod val="50000"/>
                  </a:schemeClr>
                </a:solidFill>
                <a:latin typeface="Arial Black" pitchFamily="34" charset="0"/>
              </a:rPr>
              <a:t>word on a blackboard. </a:t>
            </a:r>
            <a:r>
              <a:rPr lang="en-US" dirty="0" smtClean="0"/>
              <a:t/>
            </a:r>
            <a:br>
              <a:rPr lang="en-US" dirty="0" smtClean="0"/>
            </a:br>
            <a:endParaRPr lang="en-US" dirty="0"/>
          </a:p>
        </p:txBody>
      </p:sp>
      <p:sp>
        <p:nvSpPr>
          <p:cNvPr id="4" name="TextBox 3"/>
          <p:cNvSpPr txBox="1"/>
          <p:nvPr/>
        </p:nvSpPr>
        <p:spPr>
          <a:xfrm>
            <a:off x="6858000" y="1905000"/>
            <a:ext cx="914400" cy="369332"/>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lum bright="-9000" contrast="6000"/>
          </a:blip>
          <a:srcRect/>
          <a:stretch>
            <a:fillRect/>
          </a:stretch>
        </p:blipFill>
        <p:spPr bwMode="auto">
          <a:xfrm>
            <a:off x="762000" y="1066800"/>
            <a:ext cx="792480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85800" y="381000"/>
            <a:ext cx="8077200" cy="1524000"/>
          </a:xfrm>
        </p:spPr>
        <p:txBody>
          <a:bodyPr/>
          <a:lstStyle/>
          <a:p>
            <a:pPr lvl="0"/>
            <a:r>
              <a:rPr lang="en-NZ" sz="2000" dirty="0" smtClean="0">
                <a:latin typeface="Arial Black" pitchFamily="34" charset="0"/>
              </a:rPr>
              <a:t>He then held up the red and blue books and said, “You know that if you go into the kitchen at night all the rats stealing </a:t>
            </a:r>
            <a:r>
              <a:rPr lang="en-NZ" sz="2000" dirty="0" smtClean="0">
                <a:solidFill>
                  <a:schemeClr val="tx2">
                    <a:lumMod val="50000"/>
                  </a:schemeClr>
                </a:solidFill>
                <a:latin typeface="Arial Black" pitchFamily="34" charset="0"/>
              </a:rPr>
              <a:t>your food will run away because they don’t want to be caught. If we were stealing the money we would not be showing you these books or asking you to come to the meetings.”</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a:t>
            </a:r>
            <a:r>
              <a:rPr lang="en-US" dirty="0" smtClean="0"/>
              <a:t/>
            </a:r>
            <a:br>
              <a:rPr lang="en-US" dirty="0" smtClean="0"/>
            </a:b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lum bright="-10000" contrast="6000"/>
          </a:blip>
          <a:srcRect t="14085"/>
          <a:stretch>
            <a:fillRect/>
          </a:stretch>
        </p:blipFill>
        <p:spPr bwMode="auto">
          <a:xfrm>
            <a:off x="914400" y="1447800"/>
            <a:ext cx="7696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He then asked one of the biggest story makers to come up and check the book.</a:t>
            </a:r>
            <a:r>
              <a:rPr lang="en-US" sz="2000" dirty="0" smtClean="0">
                <a:latin typeface="Arial Black" pitchFamily="34" charset="0"/>
              </a:rPr>
              <a:t> </a:t>
            </a:r>
            <a:r>
              <a:rPr lang="en-NZ" sz="2000" dirty="0" smtClean="0">
                <a:latin typeface="Arial Black" pitchFamily="34" charset="0"/>
              </a:rPr>
              <a:t>Grandpa explained how much had </a:t>
            </a:r>
            <a:r>
              <a:rPr lang="en-NZ" sz="2000" dirty="0" smtClean="0">
                <a:solidFill>
                  <a:schemeClr val="tx2"/>
                </a:solidFill>
                <a:latin typeface="Arial Black" pitchFamily="34" charset="0"/>
              </a:rPr>
              <a:t>been spent, how they chose the builder and how much was </a:t>
            </a:r>
            <a:r>
              <a:rPr lang="en-NZ" sz="2000" dirty="0" smtClean="0">
                <a:solidFill>
                  <a:schemeClr val="tx2">
                    <a:lumMod val="50000"/>
                  </a:schemeClr>
                </a:solidFill>
                <a:latin typeface="Arial Black" pitchFamily="34" charset="0"/>
              </a:rPr>
              <a:t>left over. Everyone was quiet.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lum bright="-8000" contrast="5000"/>
          </a:blip>
          <a:srcRect/>
          <a:stretch>
            <a:fillRect/>
          </a:stretch>
        </p:blipFill>
        <p:spPr bwMode="auto">
          <a:xfrm>
            <a:off x="914400" y="1219200"/>
            <a:ext cx="74676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pPr lvl="0"/>
            <a:r>
              <a:rPr lang="en-NZ" sz="2000" dirty="0" smtClean="0">
                <a:latin typeface="Arial Black" pitchFamily="34" charset="0"/>
              </a:rPr>
              <a:t>Grandpa then held up a Milo tin and shook it and said, “Inside is the first 50 </a:t>
            </a:r>
            <a:r>
              <a:rPr lang="en-NZ" sz="2000" dirty="0" err="1" smtClean="0">
                <a:latin typeface="Arial Black" pitchFamily="34" charset="0"/>
              </a:rPr>
              <a:t>toea</a:t>
            </a:r>
            <a:r>
              <a:rPr lang="en-NZ" sz="2000" dirty="0" smtClean="0">
                <a:latin typeface="Arial Black" pitchFamily="34" charset="0"/>
              </a:rPr>
              <a:t> for my helicopter.  Anyone want </a:t>
            </a:r>
            <a:r>
              <a:rPr lang="en-NZ" sz="2000" dirty="0" smtClean="0">
                <a:solidFill>
                  <a:schemeClr val="tx2">
                    <a:lumMod val="50000"/>
                  </a:schemeClr>
                </a:solidFill>
                <a:latin typeface="Arial Black" pitchFamily="34" charset="0"/>
              </a:rPr>
              <a:t>to donate some more?” </a:t>
            </a:r>
            <a:r>
              <a:rPr lang="en-US" dirty="0" smtClean="0"/>
              <a:t/>
            </a:r>
            <a:br>
              <a:rPr lang="en-US" dirty="0" smtClean="0"/>
            </a:br>
            <a:endParaRPr lang="en-US" dirty="0"/>
          </a:p>
        </p:txBody>
      </p:sp>
      <p:sp>
        <p:nvSpPr>
          <p:cNvPr id="4" name="TextBox 3"/>
          <p:cNvSpPr txBox="1"/>
          <p:nvPr/>
        </p:nvSpPr>
        <p:spPr>
          <a:xfrm>
            <a:off x="7239000" y="1295400"/>
            <a:ext cx="838200" cy="369332"/>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512064"/>
            <a:ext cx="7772400" cy="707136"/>
          </a:xfrm>
        </p:spPr>
        <p:txBody>
          <a:bodyPr/>
          <a:lstStyle/>
          <a:p>
            <a:r>
              <a:rPr lang="en-NZ" sz="2000" dirty="0" smtClean="0">
                <a:latin typeface="Arial Black" pitchFamily="34" charset="0"/>
              </a:rPr>
              <a:t>“What!” said Alphonse,  “My people need it now!”</a:t>
            </a:r>
            <a:endParaRPr lang="en-US" sz="2000" dirty="0">
              <a:latin typeface="Arial Black" pitchFamily="34" charset="0"/>
            </a:endParaRPr>
          </a:p>
        </p:txBody>
      </p:sp>
      <p:pic>
        <p:nvPicPr>
          <p:cNvPr id="7" name="Picture 5"/>
          <p:cNvPicPr>
            <a:picLocks noGrp="1" noChangeAspect="1" noChangeArrowheads="1"/>
          </p:cNvPicPr>
          <p:nvPr>
            <p:ph idx="1"/>
          </p:nvPr>
        </p:nvPicPr>
        <p:blipFill>
          <a:blip r:embed="rId2" cstate="print">
            <a:lum bright="-40000" contrast="55000"/>
          </a:blip>
          <a:srcRect/>
          <a:stretch>
            <a:fillRect/>
          </a:stretch>
        </p:blipFill>
        <p:spPr bwMode="auto">
          <a:xfrm>
            <a:off x="838200" y="990600"/>
            <a:ext cx="777240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143000" y="1143000"/>
            <a:ext cx="2667000" cy="369332"/>
          </a:xfrm>
          <a:prstGeom prst="rect">
            <a:avLst/>
          </a:prstGeom>
          <a:solidFill>
            <a:schemeClr val="tx1">
              <a:lumMod val="95000"/>
            </a:schemeClr>
          </a:solidFill>
        </p:spPr>
        <p:txBody>
          <a:bodyPr wrap="square" rtlCol="0">
            <a:spAutoFit/>
          </a:bodyPr>
          <a:lstStyle/>
          <a:p>
            <a:endParaRPr lang="en-US" dirty="0"/>
          </a:p>
        </p:txBody>
      </p:sp>
      <p:sp>
        <p:nvSpPr>
          <p:cNvPr id="8" name="TextBox 7"/>
          <p:cNvSpPr txBox="1"/>
          <p:nvPr/>
        </p:nvSpPr>
        <p:spPr>
          <a:xfrm>
            <a:off x="990600" y="1066800"/>
            <a:ext cx="2590800" cy="369332"/>
          </a:xfrm>
          <a:prstGeom prst="rect">
            <a:avLst/>
          </a:prstGeom>
          <a:solidFill>
            <a:schemeClr val="tx1">
              <a:lumMod val="95000"/>
            </a:schemeClr>
          </a:solidFill>
        </p:spPr>
        <p:txBody>
          <a:bodyPr wrap="square" rtlCol="0">
            <a:spAutoFit/>
          </a:bodyPr>
          <a:lstStyle/>
          <a:p>
            <a:endParaRPr lang="en-US" dirty="0">
              <a:solidFill>
                <a:schemeClr val="tx1">
                  <a:lumMod val="75000"/>
                </a:schemeClr>
              </a:solidFill>
            </a:endParaRPr>
          </a:p>
        </p:txBody>
      </p:sp>
      <p:sp>
        <p:nvSpPr>
          <p:cNvPr id="9" name="TextBox 8"/>
          <p:cNvSpPr txBox="1"/>
          <p:nvPr/>
        </p:nvSpPr>
        <p:spPr>
          <a:xfrm>
            <a:off x="1066800" y="1447800"/>
            <a:ext cx="2819400" cy="381000"/>
          </a:xfrm>
          <a:prstGeom prst="rect">
            <a:avLst/>
          </a:prstGeom>
          <a:solidFill>
            <a:schemeClr val="tx1">
              <a:lumMod val="95000"/>
            </a:schemeClr>
          </a:solidFill>
        </p:spPr>
        <p:txBody>
          <a:bodyPr wrap="square" rtlCol="0">
            <a:spAutoFit/>
          </a:bodyPr>
          <a:lstStyle/>
          <a:p>
            <a:endParaRPr lang="en-US" dirty="0">
              <a:solidFill>
                <a:schemeClr val="tx1">
                  <a:lumMod val="50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a:r>
              <a:rPr lang="en-NZ" sz="2400" dirty="0" smtClean="0">
                <a:latin typeface="Arial Black" pitchFamily="34" charset="0"/>
              </a:rPr>
              <a:t>Everyone burst out laughing</a:t>
            </a:r>
            <a:r>
              <a:rPr lang="en-NZ" dirty="0" smtClean="0"/>
              <a:t>.</a:t>
            </a:r>
            <a:r>
              <a:rPr lang="en-US" dirty="0" smtClean="0"/>
              <a:t/>
            </a:r>
            <a:br>
              <a:rPr lang="en-US" dirty="0" smtClean="0"/>
            </a:br>
            <a:endParaRPr lang="en-US" dirty="0"/>
          </a:p>
        </p:txBody>
      </p:sp>
      <p:pic>
        <p:nvPicPr>
          <p:cNvPr id="15362" name="Picture 2"/>
          <p:cNvPicPr>
            <a:picLocks noGrp="1" noChangeAspect="1" noChangeArrowheads="1"/>
          </p:cNvPicPr>
          <p:nvPr>
            <p:ph idx="1"/>
          </p:nvPr>
        </p:nvPicPr>
        <p:blipFill>
          <a:blip r:embed="rId2" cstate="screen">
            <a:lum bright="-8000" contrast="6000"/>
          </a:blip>
          <a:srcRect/>
          <a:stretch>
            <a:fillRect/>
          </a:stretch>
        </p:blipFill>
        <p:spPr bwMode="auto">
          <a:xfrm>
            <a:off x="1676400" y="1219200"/>
            <a:ext cx="60960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010400" y="1295400"/>
            <a:ext cx="533400" cy="369332"/>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512064"/>
            <a:ext cx="7772400" cy="1164336"/>
          </a:xfrm>
        </p:spPr>
        <p:txBody>
          <a:bodyPr/>
          <a:lstStyle/>
          <a:p>
            <a:pPr algn="ctr"/>
            <a:r>
              <a:rPr lang="en-US" sz="2000" dirty="0" smtClean="0">
                <a:solidFill>
                  <a:schemeClr val="accent2">
                    <a:lumMod val="75000"/>
                  </a:schemeClr>
                </a:solidFill>
                <a:latin typeface="Algerian" pitchFamily="82" charset="0"/>
              </a:rPr>
              <a:t>School based civic education</a:t>
            </a:r>
            <a:r>
              <a:rPr lang="en-US" sz="2800" dirty="0" smtClean="0">
                <a:latin typeface="Algerian" pitchFamily="82" charset="0"/>
              </a:rPr>
              <a:t>	</a:t>
            </a:r>
            <a:endParaRPr lang="en-US" sz="2800" dirty="0">
              <a:latin typeface="Algerian" pitchFamily="82" charset="0"/>
            </a:endParaRPr>
          </a:p>
        </p:txBody>
      </p:sp>
      <p:sp>
        <p:nvSpPr>
          <p:cNvPr id="5" name="Content Placeholder 4"/>
          <p:cNvSpPr>
            <a:spLocks noGrp="1"/>
          </p:cNvSpPr>
          <p:nvPr>
            <p:ph idx="1"/>
          </p:nvPr>
        </p:nvSpPr>
        <p:spPr>
          <a:xfrm>
            <a:off x="914400" y="1600200"/>
            <a:ext cx="7772400" cy="4755360"/>
          </a:xfrm>
          <a:effectLst>
            <a:glow rad="228600">
              <a:schemeClr val="accent6">
                <a:satMod val="175000"/>
                <a:alpha val="40000"/>
              </a:schemeClr>
            </a:glow>
          </a:effectLst>
        </p:spPr>
        <p:txBody>
          <a:bodyPr>
            <a:normAutofit lnSpcReduction="10000"/>
          </a:bodyPr>
          <a:lstStyle/>
          <a:p>
            <a:pPr algn="ctr">
              <a:buNone/>
            </a:pPr>
            <a:r>
              <a:rPr lang="en-US" sz="2000" dirty="0" smtClean="0">
                <a:solidFill>
                  <a:schemeClr val="accent2">
                    <a:lumMod val="60000"/>
                    <a:lumOff val="40000"/>
                  </a:schemeClr>
                </a:solidFill>
                <a:latin typeface="Algerian" pitchFamily="82" charset="0"/>
              </a:rPr>
              <a:t>BIG BOOK ILLUSTRATIONS</a:t>
            </a:r>
          </a:p>
          <a:p>
            <a:pPr algn="ctr">
              <a:buNone/>
            </a:pPr>
            <a:endParaRPr lang="en-US" sz="3200" dirty="0" smtClean="0">
              <a:latin typeface="Bradley Hand ITC" pitchFamily="66" charset="0"/>
            </a:endParaRPr>
          </a:p>
          <a:p>
            <a:pPr algn="ctr">
              <a:buNone/>
            </a:pPr>
            <a:endParaRPr lang="en-US" sz="3600" b="1" dirty="0" smtClean="0">
              <a:latin typeface="Bradley Hand ITC" pitchFamily="66" charset="0"/>
            </a:endParaRPr>
          </a:p>
          <a:p>
            <a:pPr algn="ctr">
              <a:buNone/>
            </a:pPr>
            <a:r>
              <a:rPr lang="en-US" sz="11500" b="1" dirty="0" smtClean="0">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a:latin typeface="Bradley Hand ITC" pitchFamily="66" charset="0"/>
              </a:rPr>
              <a:t>THE PRIZE</a:t>
            </a:r>
          </a:p>
          <a:p>
            <a:pPr algn="ctr">
              <a:buNone/>
            </a:pPr>
            <a:endParaRPr lang="en-US" sz="2000" dirty="0">
              <a:latin typeface="Bradley Hand ITC" pitchFamily="66"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lum bright="-10000" contrast="15000"/>
          </a:blip>
          <a:srcRect l="8333" r="10714" b="8955"/>
          <a:stretch>
            <a:fillRect/>
          </a:stretch>
        </p:blipFill>
        <p:spPr bwMode="auto">
          <a:xfrm>
            <a:off x="1447800" y="1524000"/>
            <a:ext cx="58674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33400"/>
            <a:ext cx="7772400" cy="914400"/>
          </a:xfrm>
        </p:spPr>
        <p:txBody>
          <a:bodyPr/>
          <a:lstStyle/>
          <a:p>
            <a:pPr lvl="0"/>
            <a:r>
              <a:rPr lang="en-NZ" sz="2000" dirty="0" smtClean="0">
                <a:latin typeface="Arial Black" pitchFamily="34" charset="0"/>
              </a:rPr>
              <a:t>My name is Robert and I am in Grade 8 at my school which is 10 kilometres from the town. There are two boys who </a:t>
            </a:r>
            <a:r>
              <a:rPr lang="en-NZ" sz="2000" dirty="0" smtClean="0">
                <a:solidFill>
                  <a:schemeClr val="tx2"/>
                </a:solidFill>
                <a:latin typeface="Arial Black" pitchFamily="34" charset="0"/>
              </a:rPr>
              <a:t>are</a:t>
            </a:r>
            <a:r>
              <a:rPr lang="en-NZ" sz="2000" dirty="0" smtClean="0">
                <a:solidFill>
                  <a:schemeClr val="tx2">
                    <a:lumMod val="50000"/>
                  </a:schemeClr>
                </a:solidFill>
                <a:latin typeface="Arial Black" pitchFamily="34" charset="0"/>
              </a:rPr>
              <a:t> </a:t>
            </a:r>
            <a:r>
              <a:rPr lang="en-NZ" sz="2000" dirty="0" smtClean="0">
                <a:solidFill>
                  <a:schemeClr val="tx2"/>
                </a:solidFill>
                <a:latin typeface="Arial Black" pitchFamily="34" charset="0"/>
              </a:rPr>
              <a:t>great sportsman in our district, Johnston </a:t>
            </a:r>
            <a:r>
              <a:rPr lang="en-NZ" sz="2000" dirty="0" err="1" smtClean="0">
                <a:solidFill>
                  <a:schemeClr val="tx2"/>
                </a:solidFill>
                <a:latin typeface="Arial Black" pitchFamily="34" charset="0"/>
              </a:rPr>
              <a:t>Rokia</a:t>
            </a:r>
            <a:r>
              <a:rPr lang="en-NZ" sz="2000" dirty="0" smtClean="0">
                <a:solidFill>
                  <a:schemeClr val="tx2"/>
                </a:solidFill>
                <a:latin typeface="Arial Black" pitchFamily="34" charset="0"/>
              </a:rPr>
              <a:t> and my</a:t>
            </a:r>
            <a:r>
              <a:rPr lang="en-NZ" sz="2000" dirty="0" smtClean="0">
                <a:solidFill>
                  <a:schemeClr val="tx2">
                    <a:lumMod val="50000"/>
                  </a:schemeClr>
                </a:solidFill>
                <a:latin typeface="Arial Black" pitchFamily="34" charset="0"/>
              </a:rPr>
              <a:t>self. Johnston went to school in town.</a:t>
            </a:r>
            <a:r>
              <a:rPr lang="en-US" dirty="0" smtClean="0"/>
              <a:t/>
            </a:r>
            <a:br>
              <a:rPr lang="en-US" dirty="0" smtClean="0"/>
            </a:br>
            <a:endParaRPr lang="en-US" dirty="0"/>
          </a:p>
        </p:txBody>
      </p:sp>
      <p:sp>
        <p:nvSpPr>
          <p:cNvPr id="4" name="TextBox 3"/>
          <p:cNvSpPr txBox="1"/>
          <p:nvPr/>
        </p:nvSpPr>
        <p:spPr>
          <a:xfrm>
            <a:off x="2895600" y="1905000"/>
            <a:ext cx="762000" cy="369332"/>
          </a:xfrm>
          <a:prstGeom prst="rect">
            <a:avLst/>
          </a:prstGeom>
          <a:solidFill>
            <a:schemeClr val="tx1"/>
          </a:solidFill>
        </p:spPr>
        <p:txBody>
          <a:bodyPr wrap="square" rtlCol="0">
            <a:spAutoFit/>
          </a:bodyPr>
          <a:lstStyle/>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783336"/>
          </a:xfrm>
        </p:spPr>
        <p:txBody>
          <a:bodyPr/>
          <a:lstStyle/>
          <a:p>
            <a:pPr lvl="0"/>
            <a:r>
              <a:rPr lang="en-NZ" sz="2400" dirty="0" smtClean="0">
                <a:latin typeface="Arial Black" pitchFamily="34" charset="0"/>
              </a:rPr>
              <a:t>In our district we had a sports day that made me really angry. This is what happened.</a:t>
            </a:r>
            <a:endParaRPr lang="en-US" sz="2400" dirty="0">
              <a:latin typeface="Arial Black" pitchFamily="34" charset="0"/>
            </a:endParaRPr>
          </a:p>
        </p:txBody>
      </p:sp>
      <p:pic>
        <p:nvPicPr>
          <p:cNvPr id="2050" name="Picture 2"/>
          <p:cNvPicPr>
            <a:picLocks noGrp="1" noChangeAspect="1" noChangeArrowheads="1"/>
          </p:cNvPicPr>
          <p:nvPr>
            <p:ph idx="1"/>
          </p:nvPr>
        </p:nvPicPr>
        <p:blipFill>
          <a:blip r:embed="rId2" cstate="print">
            <a:lum bright="-10000" contrast="15000"/>
          </a:blip>
          <a:srcRect/>
          <a:stretch>
            <a:fillRect/>
          </a:stretch>
        </p:blipFill>
        <p:spPr bwMode="auto">
          <a:xfrm>
            <a:off x="1600200" y="1295400"/>
            <a:ext cx="54864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362200" y="1752600"/>
            <a:ext cx="6858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screen">
            <a:lum bright="-10000" contrast="10000"/>
          </a:blip>
          <a:srcRect/>
          <a:stretch>
            <a:fillRect/>
          </a:stretch>
        </p:blipFill>
        <p:spPr bwMode="auto">
          <a:xfrm>
            <a:off x="914400" y="1828800"/>
            <a:ext cx="7543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621536"/>
          </a:xfrm>
        </p:spPr>
        <p:txBody>
          <a:bodyPr/>
          <a:lstStyle/>
          <a:p>
            <a:pPr lvl="0"/>
            <a:r>
              <a:rPr lang="en-NZ" sz="2000" dirty="0" smtClean="0">
                <a:latin typeface="Arial Black" pitchFamily="34" charset="0"/>
              </a:rPr>
              <a:t>That year we had a great prize for district sportsman of the year as well as the cup. The prize was the chance to fly from my island to a nearby island and back. I think one of the  parents who works at the mine on the island had </a:t>
            </a:r>
            <a:r>
              <a:rPr lang="en-NZ" sz="2000" dirty="0" smtClean="0">
                <a:solidFill>
                  <a:schemeClr val="tx2">
                    <a:lumMod val="50000"/>
                  </a:schemeClr>
                </a:solidFill>
                <a:latin typeface="Arial Black" pitchFamily="34" charset="0"/>
              </a:rPr>
              <a:t>donated this prize.  </a:t>
            </a:r>
            <a:r>
              <a:rPr lang="en-US" dirty="0" smtClean="0"/>
              <a:t/>
            </a:r>
            <a:br>
              <a:rPr lang="en-US" dirty="0" smtClean="0"/>
            </a:b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I really wanted to win because I had always wanted to be a pilot and I had never been in a plane before.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To win we had to be leaders in our sports and do well on the district sports day in November. </a:t>
            </a:r>
            <a:r>
              <a:rPr lang="en-US" dirty="0" smtClean="0"/>
              <a:t/>
            </a:r>
            <a:br>
              <a:rPr lang="en-US" dirty="0" smtClean="0"/>
            </a:br>
            <a:endParaRPr lang="en-US" dirty="0"/>
          </a:p>
        </p:txBody>
      </p:sp>
      <p:pic>
        <p:nvPicPr>
          <p:cNvPr id="4098" name="Picture 2"/>
          <p:cNvPicPr>
            <a:picLocks noGrp="1" noChangeAspect="1" noChangeArrowheads="1"/>
          </p:cNvPicPr>
          <p:nvPr>
            <p:ph idx="1"/>
          </p:nvPr>
        </p:nvPicPr>
        <p:blipFill>
          <a:blip r:embed="rId2">
            <a:lum bright="-10000" contrast="15000"/>
          </a:blip>
          <a:srcRect r="5000"/>
          <a:stretch>
            <a:fillRect/>
          </a:stretch>
        </p:blipFill>
        <p:spPr bwMode="auto">
          <a:xfrm>
            <a:off x="990600" y="1752600"/>
            <a:ext cx="7543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828800" y="6019800"/>
            <a:ext cx="533400" cy="381000"/>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lum bright="-10000" contrast="15000"/>
          </a:blip>
          <a:srcRect r="5155"/>
          <a:stretch>
            <a:fillRect/>
          </a:stretch>
        </p:blipFill>
        <p:spPr bwMode="auto">
          <a:xfrm>
            <a:off x="990600" y="1828800"/>
            <a:ext cx="72390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545336"/>
          </a:xfrm>
        </p:spPr>
        <p:txBody>
          <a:bodyPr/>
          <a:lstStyle/>
          <a:p>
            <a:pPr lvl="0"/>
            <a:r>
              <a:rPr lang="en-NZ" sz="2000" dirty="0" smtClean="0">
                <a:latin typeface="Arial Black" pitchFamily="34" charset="0"/>
              </a:rPr>
              <a:t>Johnston was the captain of his school soccer team and I was the captain of our school team. During the year our team had won the district championship, and I had won the most improved player award in our school. Johnston’s team </a:t>
            </a:r>
            <a:r>
              <a:rPr lang="en-NZ" sz="2000" dirty="0" smtClean="0">
                <a:solidFill>
                  <a:schemeClr val="tx2">
                    <a:lumMod val="50000"/>
                  </a:schemeClr>
                </a:solidFill>
                <a:latin typeface="Arial Black" pitchFamily="34" charset="0"/>
              </a:rPr>
              <a:t>had come fourth. </a:t>
            </a:r>
            <a:r>
              <a:rPr lang="en-US" dirty="0" smtClean="0"/>
              <a:t/>
            </a:r>
            <a:br>
              <a:rPr lang="en-US" dirty="0" smtClean="0"/>
            </a:br>
            <a:endParaRPr lang="en-US" dirty="0"/>
          </a:p>
        </p:txBody>
      </p:sp>
      <p:sp>
        <p:nvSpPr>
          <p:cNvPr id="4" name="TextBox 3"/>
          <p:cNvSpPr txBox="1"/>
          <p:nvPr/>
        </p:nvSpPr>
        <p:spPr>
          <a:xfrm>
            <a:off x="2286000" y="6172200"/>
            <a:ext cx="6858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screen">
            <a:lum bright="-10000" contrast="15000"/>
          </a:blip>
          <a:srcRect/>
          <a:stretch>
            <a:fillRect/>
          </a:stretch>
        </p:blipFill>
        <p:spPr bwMode="auto">
          <a:xfrm>
            <a:off x="990600" y="1828800"/>
            <a:ext cx="73152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So far as I was concerned, it all came down to the district sports day as we were still fairly close. Johnston beat me in the 400 metres and I beat him in the 800.  I came fourth in the long jump for the district and Johnston sixth.  </a:t>
            </a:r>
            <a:r>
              <a:rPr lang="en-US" sz="2000" dirty="0" smtClean="0">
                <a:latin typeface="Arial Black" pitchFamily="34" charset="0"/>
              </a:rPr>
              <a:t/>
            </a:r>
            <a:br>
              <a:rPr lang="en-US" sz="2000" dirty="0" smtClean="0">
                <a:latin typeface="Arial Black" pitchFamily="34" charset="0"/>
              </a:rPr>
            </a:br>
            <a:endParaRPr lang="en-US" sz="2000" dirty="0">
              <a:latin typeface="Arial Black" pitchFamily="34" charset="0"/>
            </a:endParaRPr>
          </a:p>
        </p:txBody>
      </p:sp>
      <p:sp>
        <p:nvSpPr>
          <p:cNvPr id="4" name="TextBox 3"/>
          <p:cNvSpPr txBox="1"/>
          <p:nvPr/>
        </p:nvSpPr>
        <p:spPr>
          <a:xfrm>
            <a:off x="7391400" y="5867400"/>
            <a:ext cx="3810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screen">
            <a:lum bright="-10000" contrast="15000"/>
          </a:blip>
          <a:srcRect/>
          <a:stretch>
            <a:fillRect/>
          </a:stretch>
        </p:blipFill>
        <p:spPr bwMode="auto">
          <a:xfrm>
            <a:off x="990600" y="1828800"/>
            <a:ext cx="74676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545336"/>
          </a:xfrm>
        </p:spPr>
        <p:txBody>
          <a:bodyPr/>
          <a:lstStyle/>
          <a:p>
            <a:pPr lvl="0"/>
            <a:r>
              <a:rPr lang="en-NZ" sz="2000" dirty="0" smtClean="0">
                <a:latin typeface="Arial Black" pitchFamily="34" charset="0"/>
              </a:rPr>
              <a:t>I managed to beat him in the high jump but actually neither of us were very good at that. We both played in our school volleyball teams. His team came fourth and ours sixth. I felt pretty sure that I was going to win the sportsman of the </a:t>
            </a:r>
            <a:r>
              <a:rPr lang="en-NZ" sz="2000" dirty="0" smtClean="0">
                <a:solidFill>
                  <a:schemeClr val="tx2">
                    <a:lumMod val="50000"/>
                  </a:schemeClr>
                </a:solidFill>
                <a:latin typeface="Arial Black" pitchFamily="34" charset="0"/>
              </a:rPr>
              <a:t>year award and that I would live my dream!</a:t>
            </a:r>
            <a:r>
              <a:rPr lang="en-US" dirty="0" smtClean="0"/>
              <a:t/>
            </a:r>
            <a:br>
              <a:rPr lang="en-US" dirty="0" smtClean="0"/>
            </a:br>
            <a:endParaRPr lang="en-US" dirty="0"/>
          </a:p>
        </p:txBody>
      </p:sp>
      <p:sp>
        <p:nvSpPr>
          <p:cNvPr id="4" name="TextBox 3"/>
          <p:cNvSpPr txBox="1"/>
          <p:nvPr/>
        </p:nvSpPr>
        <p:spPr>
          <a:xfrm>
            <a:off x="1066800" y="6248400"/>
            <a:ext cx="3810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screen">
            <a:lum bright="-10000" contrast="15000"/>
          </a:blip>
          <a:srcRect/>
          <a:stretch>
            <a:fillRect/>
          </a:stretch>
        </p:blipFill>
        <p:spPr bwMode="auto">
          <a:xfrm>
            <a:off x="990600" y="1828800"/>
            <a:ext cx="74676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545336"/>
          </a:xfrm>
        </p:spPr>
        <p:txBody>
          <a:bodyPr/>
          <a:lstStyle/>
          <a:p>
            <a:pPr lvl="0"/>
            <a:r>
              <a:rPr lang="en-NZ" sz="2000" dirty="0" smtClean="0">
                <a:latin typeface="Arial Black" pitchFamily="34" charset="0"/>
              </a:rPr>
              <a:t>However, just before the end of the day, came the final race…. the 1600 metres.  I wasn’t too worried as I felt that I was better over long distances than Johnston. However, I knew this race was going to be important and everyone </a:t>
            </a:r>
            <a:r>
              <a:rPr lang="en-NZ" sz="2000" dirty="0" smtClean="0">
                <a:solidFill>
                  <a:schemeClr val="tx2">
                    <a:lumMod val="50000"/>
                  </a:schemeClr>
                </a:solidFill>
                <a:latin typeface="Arial Black" pitchFamily="34" charset="0"/>
              </a:rPr>
              <a:t>would be watching.</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a:t>
            </a:r>
            <a:r>
              <a:rPr lang="en-US" dirty="0" smtClean="0"/>
              <a:t/>
            </a:r>
            <a:br>
              <a:rPr lang="en-US" dirty="0" smtClean="0"/>
            </a:b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NZ" sz="2000" dirty="0" smtClean="0">
                <a:latin typeface="Arial Black" pitchFamily="34" charset="0"/>
              </a:rPr>
              <a:t>“No”, said the other members. “We have to collect the taxes and then we will put in the budget plan for next year.</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“Ok” said Alphonse. “But I have to keep my promises.” </a:t>
            </a:r>
            <a:r>
              <a:rPr lang="en-US" dirty="0" smtClean="0"/>
              <a:t/>
            </a:r>
            <a:br>
              <a:rPr lang="en-US" dirty="0" smtClean="0"/>
            </a:br>
            <a:endParaRPr lang="en-US" dirty="0"/>
          </a:p>
        </p:txBody>
      </p:sp>
      <p:pic>
        <p:nvPicPr>
          <p:cNvPr id="5122" name="Picture 2"/>
          <p:cNvPicPr>
            <a:picLocks noGrp="1" noChangeAspect="1" noChangeArrowheads="1"/>
          </p:cNvPicPr>
          <p:nvPr>
            <p:ph idx="1"/>
          </p:nvPr>
        </p:nvPicPr>
        <p:blipFill>
          <a:blip r:embed="rId2" cstate="print">
            <a:lum bright="-40000" contrast="55000"/>
          </a:blip>
          <a:srcRect/>
          <a:stretch>
            <a:fillRect/>
          </a:stretch>
        </p:blipFill>
        <p:spPr bwMode="auto">
          <a:xfrm>
            <a:off x="838200" y="1524000"/>
            <a:ext cx="79248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791200" y="4876800"/>
            <a:ext cx="2819400" cy="369332"/>
          </a:xfrm>
          <a:prstGeom prst="rect">
            <a:avLst/>
          </a:prstGeom>
          <a:solidFill>
            <a:schemeClr val="tx1"/>
          </a:solidFill>
        </p:spPr>
        <p:txBody>
          <a:bodyPr wrap="square" rtlCol="0">
            <a:spAutoFit/>
          </a:bodyPr>
          <a:lstStyle/>
          <a:p>
            <a:endParaRPr lang="en-US" dirty="0"/>
          </a:p>
        </p:txBody>
      </p:sp>
      <p:sp>
        <p:nvSpPr>
          <p:cNvPr id="7" name="TextBox 6"/>
          <p:cNvSpPr txBox="1"/>
          <p:nvPr/>
        </p:nvSpPr>
        <p:spPr>
          <a:xfrm>
            <a:off x="6324600" y="5257800"/>
            <a:ext cx="2438400" cy="381000"/>
          </a:xfrm>
          <a:prstGeom prst="rect">
            <a:avLst/>
          </a:prstGeom>
          <a:solidFill>
            <a:schemeClr val="tx1"/>
          </a:solidFill>
        </p:spPr>
        <p:txBody>
          <a:bodyPr wrap="square" rtlCol="0">
            <a:spAutoFit/>
          </a:bodyPr>
          <a:lstStyle/>
          <a:p>
            <a:endParaRPr lang="en-US" dirty="0"/>
          </a:p>
        </p:txBody>
      </p:sp>
      <p:sp>
        <p:nvSpPr>
          <p:cNvPr id="8" name="TextBox 7"/>
          <p:cNvSpPr txBox="1"/>
          <p:nvPr/>
        </p:nvSpPr>
        <p:spPr>
          <a:xfrm>
            <a:off x="4724400" y="1600200"/>
            <a:ext cx="2057400" cy="369332"/>
          </a:xfrm>
          <a:prstGeom prst="rect">
            <a:avLst/>
          </a:prstGeom>
          <a:solidFill>
            <a:schemeClr val="tx1">
              <a:lumMod val="95000"/>
            </a:schemeClr>
          </a:solidFill>
        </p:spPr>
        <p:txBody>
          <a:bodyPr wrap="square" rtlCol="0">
            <a:spAutoFit/>
          </a:bodyPr>
          <a:lstStyle/>
          <a:p>
            <a:endParaRPr lang="en-US" dirty="0"/>
          </a:p>
        </p:txBody>
      </p:sp>
      <p:sp>
        <p:nvSpPr>
          <p:cNvPr id="9" name="TextBox 8"/>
          <p:cNvSpPr txBox="1"/>
          <p:nvPr/>
        </p:nvSpPr>
        <p:spPr>
          <a:xfrm>
            <a:off x="5181600" y="1905000"/>
            <a:ext cx="685800" cy="369332"/>
          </a:xfrm>
          <a:prstGeom prst="rect">
            <a:avLst/>
          </a:prstGeom>
          <a:solidFill>
            <a:schemeClr val="tx1">
              <a:lumMod val="95000"/>
            </a:schemeClr>
          </a:solidFill>
        </p:spPr>
        <p:txBody>
          <a:bodyPr wrap="square" rtlCol="0">
            <a:spAutoFit/>
          </a:bodyPr>
          <a:lstStyle/>
          <a:p>
            <a:endParaRPr lang="en-US" dirty="0"/>
          </a:p>
        </p:txBody>
      </p:sp>
      <p:sp>
        <p:nvSpPr>
          <p:cNvPr id="10" name="TextBox 9"/>
          <p:cNvSpPr txBox="1"/>
          <p:nvPr/>
        </p:nvSpPr>
        <p:spPr>
          <a:xfrm rot="5400000">
            <a:off x="4449633" y="1491734"/>
            <a:ext cx="304799" cy="369332"/>
          </a:xfrm>
          <a:prstGeom prst="rect">
            <a:avLst/>
          </a:prstGeom>
          <a:solidFill>
            <a:schemeClr val="tx1">
              <a:lumMod val="95000"/>
            </a:schemeClr>
          </a:solidFill>
        </p:spPr>
        <p:txBody>
          <a:bodyPr wrap="square" rtlCol="0">
            <a:spAutoFit/>
          </a:bodyPr>
          <a:lstStyle/>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lum bright="-10000" contrast="15000"/>
          </a:blip>
          <a:srcRect/>
          <a:stretch>
            <a:fillRect/>
          </a:stretch>
        </p:blipFill>
        <p:spPr bwMode="auto">
          <a:xfrm>
            <a:off x="990600" y="2133600"/>
            <a:ext cx="7543800" cy="4375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850136"/>
          </a:xfrm>
        </p:spPr>
        <p:txBody>
          <a:bodyPr/>
          <a:lstStyle/>
          <a:p>
            <a:pPr lvl="0"/>
            <a:r>
              <a:rPr lang="en-NZ" sz="2000" dirty="0" smtClean="0">
                <a:latin typeface="Arial Black" pitchFamily="34" charset="0"/>
              </a:rPr>
              <a:t>As we lined up all the people were yelling encouragement to us. The start sounded and off we went. Johnston was in front of me in third place until the third lap of the 400 metres course. I then sped up and over took him.  The crowd didn’t seem to notice much as I was still only in third </a:t>
            </a:r>
            <a:r>
              <a:rPr lang="en-NZ" sz="2000" dirty="0" smtClean="0">
                <a:solidFill>
                  <a:schemeClr val="tx2">
                    <a:lumMod val="50000"/>
                  </a:schemeClr>
                </a:solidFill>
                <a:latin typeface="Arial Black" pitchFamily="34" charset="0"/>
              </a:rPr>
              <a:t>place still.</a:t>
            </a:r>
            <a:r>
              <a:rPr lang="en-US" dirty="0" smtClean="0"/>
              <a:t/>
            </a:r>
            <a:br>
              <a:rPr lang="en-US" dirty="0" smtClean="0"/>
            </a:br>
            <a:r>
              <a:rPr lang="en-NZ" dirty="0" smtClean="0"/>
              <a:t> </a:t>
            </a:r>
            <a:r>
              <a:rPr lang="en-US" dirty="0" smtClean="0"/>
              <a:t/>
            </a:r>
            <a:br>
              <a:rPr lang="en-US" dirty="0" smtClean="0"/>
            </a:br>
            <a:endParaRPr lang="en-US" dirty="0"/>
          </a:p>
        </p:txBody>
      </p:sp>
      <p:sp>
        <p:nvSpPr>
          <p:cNvPr id="4" name="TextBox 3"/>
          <p:cNvSpPr txBox="1"/>
          <p:nvPr/>
        </p:nvSpPr>
        <p:spPr>
          <a:xfrm>
            <a:off x="7772400" y="6096000"/>
            <a:ext cx="3048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I slowly caught up to the second place runner and then passed him with about 250 metres to go.  The crowd now started to yell.  I could hear them yelling Johnston’s name too which surprised me as I thought he was in fourth place. </a:t>
            </a:r>
            <a:r>
              <a:rPr lang="en-US" dirty="0" smtClean="0"/>
              <a:t/>
            </a:r>
            <a:br>
              <a:rPr lang="en-US" dirty="0" smtClean="0"/>
            </a:br>
            <a:endParaRPr lang="en-US" dirty="0"/>
          </a:p>
        </p:txBody>
      </p:sp>
      <p:pic>
        <p:nvPicPr>
          <p:cNvPr id="10242" name="Picture 2"/>
          <p:cNvPicPr>
            <a:picLocks noGrp="1" noChangeAspect="1" noChangeArrowheads="1"/>
          </p:cNvPicPr>
          <p:nvPr>
            <p:ph idx="1"/>
          </p:nvPr>
        </p:nvPicPr>
        <p:blipFill>
          <a:blip r:embed="rId2" cstate="screen">
            <a:lum bright="-10000" contrast="15000"/>
          </a:blip>
          <a:srcRect/>
          <a:stretch>
            <a:fillRect/>
          </a:stretch>
        </p:blipFill>
        <p:spPr bwMode="auto">
          <a:xfrm>
            <a:off x="1066800" y="1828800"/>
            <a:ext cx="74676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I drew level with the first place runner, Peter about 90 metres away from the line and started to pass him. Suddenly, I saw Johnston come from behind me and try to pass. </a:t>
            </a:r>
            <a:r>
              <a:rPr lang="en-US" dirty="0" smtClean="0"/>
              <a:t/>
            </a:r>
            <a:br>
              <a:rPr lang="en-US" dirty="0" smtClean="0"/>
            </a:br>
            <a:endParaRPr lang="en-US" dirty="0"/>
          </a:p>
        </p:txBody>
      </p:sp>
      <p:pic>
        <p:nvPicPr>
          <p:cNvPr id="11266" name="Picture 2"/>
          <p:cNvPicPr>
            <a:picLocks noGrp="1" noChangeAspect="1" noChangeArrowheads="1"/>
          </p:cNvPicPr>
          <p:nvPr>
            <p:ph idx="1"/>
          </p:nvPr>
        </p:nvPicPr>
        <p:blipFill>
          <a:blip r:embed="rId2" cstate="screen">
            <a:lum bright="-10000" contrast="15000"/>
          </a:blip>
          <a:srcRect/>
          <a:stretch>
            <a:fillRect/>
          </a:stretch>
        </p:blipFill>
        <p:spPr bwMode="auto">
          <a:xfrm>
            <a:off x="990600" y="1600200"/>
            <a:ext cx="73152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467600" y="5943600"/>
            <a:ext cx="4572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859536"/>
          </a:xfrm>
        </p:spPr>
        <p:txBody>
          <a:bodyPr/>
          <a:lstStyle/>
          <a:p>
            <a:pPr lvl="0"/>
            <a:r>
              <a:rPr lang="en-NZ" sz="2000" dirty="0" smtClean="0">
                <a:latin typeface="Arial Black" pitchFamily="34" charset="0"/>
              </a:rPr>
              <a:t>I found an extra bit of energy and went as fast as I could. I got back in the lead but there was only 60 metres left. </a:t>
            </a:r>
            <a:r>
              <a:rPr lang="en-US" dirty="0" smtClean="0"/>
              <a:t/>
            </a:r>
            <a:br>
              <a:rPr lang="en-US" dirty="0" smtClean="0"/>
            </a:br>
            <a:endParaRPr lang="en-US" dirty="0"/>
          </a:p>
        </p:txBody>
      </p:sp>
      <p:pic>
        <p:nvPicPr>
          <p:cNvPr id="12290" name="Picture 2"/>
          <p:cNvPicPr>
            <a:picLocks noGrp="1" noChangeAspect="1" noChangeArrowheads="1"/>
          </p:cNvPicPr>
          <p:nvPr>
            <p:ph idx="1"/>
          </p:nvPr>
        </p:nvPicPr>
        <p:blipFill>
          <a:blip r:embed="rId2">
            <a:lum bright="-10000" contrast="15000"/>
          </a:blip>
          <a:srcRect/>
          <a:stretch>
            <a:fillRect/>
          </a:stretch>
        </p:blipFill>
        <p:spPr bwMode="auto">
          <a:xfrm>
            <a:off x="914400" y="1219200"/>
            <a:ext cx="76200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239000" y="5638800"/>
            <a:ext cx="457200" cy="381000"/>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8001000" cy="914400"/>
          </a:xfrm>
        </p:spPr>
        <p:txBody>
          <a:bodyPr/>
          <a:lstStyle/>
          <a:p>
            <a:pPr lvl="0"/>
            <a:r>
              <a:rPr lang="en-NZ" sz="2000" dirty="0" smtClean="0">
                <a:latin typeface="Arial Black" pitchFamily="34" charset="0"/>
              </a:rPr>
              <a:t>Johnston then pushed hard and again started to pass when suddenly he tripped and nearly fell about 30 metres way from the line. While this happened Peter came alongside me.</a:t>
            </a:r>
            <a:r>
              <a:rPr lang="en-US" dirty="0" smtClean="0"/>
              <a:t/>
            </a:r>
            <a:br>
              <a:rPr lang="en-US" dirty="0" smtClean="0"/>
            </a:br>
            <a:endParaRPr lang="en-US" dirty="0"/>
          </a:p>
        </p:txBody>
      </p:sp>
      <p:pic>
        <p:nvPicPr>
          <p:cNvPr id="13314" name="Picture 2"/>
          <p:cNvPicPr>
            <a:picLocks noGrp="1" noChangeAspect="1" noChangeArrowheads="1"/>
          </p:cNvPicPr>
          <p:nvPr>
            <p:ph idx="1"/>
          </p:nvPr>
        </p:nvPicPr>
        <p:blipFill>
          <a:blip r:embed="rId2">
            <a:lum bright="-10000" contrast="15000"/>
          </a:blip>
          <a:srcRect l="17214" t="5699" r="3704" b="10244"/>
          <a:stretch>
            <a:fillRect/>
          </a:stretch>
        </p:blipFill>
        <p:spPr bwMode="auto">
          <a:xfrm>
            <a:off x="990600" y="1600200"/>
            <a:ext cx="7315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lum bright="-10000" contrast="15000"/>
          </a:blip>
          <a:srcRect l="8333" r="10185"/>
          <a:stretch>
            <a:fillRect/>
          </a:stretch>
        </p:blipFill>
        <p:spPr bwMode="auto">
          <a:xfrm>
            <a:off x="990600" y="1524000"/>
            <a:ext cx="73914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240536"/>
          </a:xfrm>
        </p:spPr>
        <p:txBody>
          <a:bodyPr/>
          <a:lstStyle/>
          <a:p>
            <a:pPr lvl="0"/>
            <a:r>
              <a:rPr lang="en-NZ" sz="2000" dirty="0" smtClean="0">
                <a:latin typeface="Arial Black" pitchFamily="34" charset="0"/>
              </a:rPr>
              <a:t>We broke through the line, and Johnston came third or fourth. We were both exhausted, but we shook hands with all the people who ran.  I said to Johnston, “Man you nearly </a:t>
            </a:r>
            <a:r>
              <a:rPr lang="en-NZ" sz="2000" dirty="0" smtClean="0">
                <a:solidFill>
                  <a:schemeClr val="tx2">
                    <a:lumMod val="50000"/>
                  </a:schemeClr>
                </a:solidFill>
                <a:latin typeface="Arial Black" pitchFamily="34" charset="0"/>
              </a:rPr>
              <a:t>got me!” and he smiled.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 </a:t>
            </a:r>
            <a:r>
              <a:rPr lang="en-US" dirty="0" smtClean="0"/>
              <a:t/>
            </a:r>
            <a:br>
              <a:rPr lang="en-US" dirty="0" smtClean="0"/>
            </a:b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sz="2000" dirty="0" smtClean="0">
                <a:latin typeface="Arial Black" pitchFamily="34" charset="0"/>
              </a:rPr>
              <a:t>The only way the judges could tell who won was to look at a photo one of them took on his mobile phone.  I had come second by a fingernail! Johnston had come fourth. Still I was happy…. I had clearly beaten Johnston.</a:t>
            </a:r>
            <a:endParaRPr lang="en-US" sz="2000" dirty="0">
              <a:latin typeface="Arial Black" pitchFamily="34" charset="0"/>
            </a:endParaRPr>
          </a:p>
        </p:txBody>
      </p:sp>
      <p:pic>
        <p:nvPicPr>
          <p:cNvPr id="15362" name="Picture 2"/>
          <p:cNvPicPr>
            <a:picLocks noGrp="1" noChangeAspect="1" noChangeArrowheads="1"/>
          </p:cNvPicPr>
          <p:nvPr>
            <p:ph idx="1"/>
          </p:nvPr>
        </p:nvPicPr>
        <p:blipFill>
          <a:blip r:embed="rId2">
            <a:lum bright="-10000" contrast="15000"/>
          </a:blip>
          <a:srcRect l="6186"/>
          <a:stretch>
            <a:fillRect/>
          </a:stretch>
        </p:blipFill>
        <p:spPr bwMode="auto">
          <a:xfrm>
            <a:off x="1295400" y="1828800"/>
            <a:ext cx="69342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781800" y="5715000"/>
            <a:ext cx="8382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2000" dirty="0" smtClean="0">
                <a:latin typeface="Arial Black" pitchFamily="34" charset="0"/>
              </a:rPr>
              <a:t>While we were getting drinks and going back to our school areas the judges were making their decisions. Some of our teachers were on the judging panel.</a:t>
            </a:r>
            <a:r>
              <a:rPr lang="en-US" dirty="0" smtClean="0"/>
              <a:t/>
            </a:r>
            <a:br>
              <a:rPr lang="en-US" dirty="0" smtClean="0"/>
            </a:br>
            <a:endParaRPr lang="en-US" dirty="0"/>
          </a:p>
        </p:txBody>
      </p:sp>
      <p:pic>
        <p:nvPicPr>
          <p:cNvPr id="16386" name="Picture 2"/>
          <p:cNvPicPr>
            <a:picLocks noGrp="1" noChangeAspect="1" noChangeArrowheads="1"/>
          </p:cNvPicPr>
          <p:nvPr>
            <p:ph idx="1"/>
          </p:nvPr>
        </p:nvPicPr>
        <p:blipFill>
          <a:blip r:embed="rId2">
            <a:lum bright="-10000" contrast="15000"/>
          </a:blip>
          <a:srcRect r="4762"/>
          <a:stretch>
            <a:fillRect/>
          </a:stretch>
        </p:blipFill>
        <p:spPr bwMode="auto">
          <a:xfrm>
            <a:off x="1066800" y="1524000"/>
            <a:ext cx="73152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391400" y="5562600"/>
            <a:ext cx="457200" cy="548640"/>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5943600"/>
            <a:ext cx="381000" cy="369332"/>
          </a:xfrm>
          <a:prstGeom prst="rect">
            <a:avLst/>
          </a:prstGeom>
          <a:solidFill>
            <a:schemeClr val="tx1"/>
          </a:solidFill>
        </p:spPr>
        <p:txBody>
          <a:bodyPr wrap="square" rtlCol="0">
            <a:spAutoFit/>
          </a:bodyPr>
          <a:lstStyle/>
          <a:p>
            <a:endParaRPr lang="en-US" dirty="0"/>
          </a:p>
        </p:txBody>
      </p:sp>
      <p:pic>
        <p:nvPicPr>
          <p:cNvPr id="17410" name="Picture 2"/>
          <p:cNvPicPr>
            <a:picLocks noGrp="1" noChangeAspect="1" noChangeArrowheads="1"/>
          </p:cNvPicPr>
          <p:nvPr>
            <p:ph idx="1"/>
          </p:nvPr>
        </p:nvPicPr>
        <p:blipFill>
          <a:blip r:embed="rId2">
            <a:lum bright="-10000" contrast="15000"/>
          </a:blip>
          <a:srcRect/>
          <a:stretch>
            <a:fillRect/>
          </a:stretch>
        </p:blipFill>
        <p:spPr bwMode="auto">
          <a:xfrm>
            <a:off x="685800" y="1828800"/>
            <a:ext cx="76200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09600" y="512064"/>
            <a:ext cx="8229600" cy="1545336"/>
          </a:xfrm>
        </p:spPr>
        <p:txBody>
          <a:bodyPr/>
          <a:lstStyle/>
          <a:p>
            <a:pPr lvl="0"/>
            <a:r>
              <a:rPr lang="en-NZ" sz="2000" dirty="0" smtClean="0">
                <a:latin typeface="Arial Black" pitchFamily="34" charset="0"/>
              </a:rPr>
              <a:t>We were all sitting when the announcement was made. Johnston had won the sports man of the year award for the district. At first I was silent and then I got angry.  On the way back to our school my teacher, who I really respected, asked       </a:t>
            </a:r>
            <a:r>
              <a:rPr lang="en-NZ" sz="2000" dirty="0" smtClean="0">
                <a:solidFill>
                  <a:schemeClr val="tx2">
                    <a:lumMod val="50000"/>
                  </a:schemeClr>
                </a:solidFill>
                <a:latin typeface="Arial Black" pitchFamily="34" charset="0"/>
              </a:rPr>
              <a:t>me if I was ok.  </a:t>
            </a:r>
            <a:r>
              <a:rPr lang="en-US" dirty="0" smtClean="0"/>
              <a:t/>
            </a:r>
            <a:br>
              <a:rPr lang="en-US" dirty="0" smtClean="0"/>
            </a:br>
            <a:r>
              <a:rPr lang="en-NZ" dirty="0" smtClean="0"/>
              <a:t> </a:t>
            </a:r>
            <a:r>
              <a:rPr lang="en-US" dirty="0" smtClean="0"/>
              <a:t/>
            </a:r>
            <a:br>
              <a:rPr lang="en-US" dirty="0" smtClean="0"/>
            </a:br>
            <a:endParaRPr lang="en-US" dirty="0"/>
          </a:p>
        </p:txBody>
      </p:sp>
      <p:sp>
        <p:nvSpPr>
          <p:cNvPr id="5" name="TextBox 4"/>
          <p:cNvSpPr txBox="1"/>
          <p:nvPr/>
        </p:nvSpPr>
        <p:spPr>
          <a:xfrm>
            <a:off x="7391400" y="6019800"/>
            <a:ext cx="3810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2000" dirty="0" smtClean="0">
                <a:latin typeface="Arial Black" pitchFamily="34" charset="0"/>
              </a:rPr>
              <a:t>I angrily replied, “What happened? Why didn’t I win? Is it because I am part highlander or something stupid like that!”</a:t>
            </a:r>
            <a:r>
              <a:rPr lang="en-US" dirty="0" smtClean="0"/>
              <a:t/>
            </a:r>
            <a:br>
              <a:rPr lang="en-US" dirty="0" smtClean="0"/>
            </a:br>
            <a:r>
              <a:rPr lang="en-US" dirty="0" smtClean="0"/>
              <a:t/>
            </a:r>
            <a:br>
              <a:rPr lang="en-US" dirty="0" smtClean="0"/>
            </a:br>
            <a:r>
              <a:rPr lang="en-NZ" dirty="0" smtClean="0"/>
              <a:t> </a:t>
            </a:r>
            <a:r>
              <a:rPr lang="en-US" dirty="0" smtClean="0"/>
              <a:t/>
            </a:r>
            <a:br>
              <a:rPr lang="en-US" dirty="0" smtClean="0"/>
            </a:br>
            <a:endParaRPr lang="en-US" dirty="0"/>
          </a:p>
        </p:txBody>
      </p:sp>
      <p:pic>
        <p:nvPicPr>
          <p:cNvPr id="18434" name="Picture 2"/>
          <p:cNvPicPr>
            <a:picLocks noGrp="1" noChangeAspect="1" noChangeArrowheads="1"/>
          </p:cNvPicPr>
          <p:nvPr>
            <p:ph idx="1"/>
          </p:nvPr>
        </p:nvPicPr>
        <p:blipFill>
          <a:blip r:embed="rId2">
            <a:lum bright="-10000" contrast="15000"/>
          </a:blip>
          <a:srcRect l="6274" t="3576" r="5000"/>
          <a:stretch>
            <a:fillRect/>
          </a:stretch>
        </p:blipFill>
        <p:spPr bwMode="auto">
          <a:xfrm>
            <a:off x="1143000" y="1600200"/>
            <a:ext cx="72390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096000" y="6096000"/>
            <a:ext cx="685800" cy="457200"/>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noChangeArrowheads="1"/>
          </p:cNvPicPr>
          <p:nvPr>
            <p:ph idx="1"/>
          </p:nvPr>
        </p:nvPicPr>
        <p:blipFill>
          <a:blip r:embed="rId2" cstate="print">
            <a:lum bright="-40000" contrast="55000"/>
          </a:blip>
          <a:srcRect/>
          <a:stretch>
            <a:fillRect/>
          </a:stretch>
        </p:blipFill>
        <p:spPr bwMode="auto">
          <a:xfrm>
            <a:off x="1447800" y="1752600"/>
            <a:ext cx="65532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a:xfrm>
            <a:off x="914400" y="512064"/>
            <a:ext cx="7772400" cy="1850136"/>
          </a:xfrm>
        </p:spPr>
        <p:txBody>
          <a:bodyPr/>
          <a:lstStyle/>
          <a:p>
            <a:pPr lvl="0"/>
            <a:r>
              <a:rPr lang="en-NZ" sz="1900" dirty="0" smtClean="0">
                <a:latin typeface="Arial Black" pitchFamily="34" charset="0"/>
              </a:rPr>
              <a:t>At the end of the next year Alphonse called all the leaders together in the district centre. He announced, “Today, I </a:t>
            </a:r>
            <a:r>
              <a:rPr lang="en-NZ" sz="1900" dirty="0" smtClean="0">
                <a:solidFill>
                  <a:schemeClr val="accent4">
                    <a:lumMod val="20000"/>
                    <a:lumOff val="80000"/>
                  </a:schemeClr>
                </a:solidFill>
                <a:latin typeface="Arial Black" pitchFamily="34" charset="0"/>
              </a:rPr>
              <a:t>have a cheque from the government which says 7 million, 2 </a:t>
            </a:r>
            <a:r>
              <a:rPr lang="en-NZ" sz="1900" dirty="0" smtClean="0">
                <a:solidFill>
                  <a:schemeClr val="tx2"/>
                </a:solidFill>
                <a:latin typeface="Arial Black" pitchFamily="34" charset="0"/>
              </a:rPr>
              <a:t>hundred and 62 thousand, 5 hundred and 32 kina and fifteen toea for the </a:t>
            </a:r>
            <a:r>
              <a:rPr lang="en-NZ" sz="1900" dirty="0" smtClean="0">
                <a:solidFill>
                  <a:schemeClr val="tx2">
                    <a:lumMod val="50000"/>
                  </a:schemeClr>
                </a:solidFill>
                <a:latin typeface="Arial Black" pitchFamily="34" charset="0"/>
              </a:rPr>
              <a:t>building of the bridge.”  He didn’t say anything about where the government got the money from.</a:t>
            </a:r>
            <a:r>
              <a:rPr lang="en-US" dirty="0" smtClean="0"/>
              <a:t/>
            </a:r>
            <a:br>
              <a:rPr lang="en-US" dirty="0" smtClean="0"/>
            </a:b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a:lum bright="-10000" contrast="15000"/>
          </a:blip>
          <a:srcRect/>
          <a:stretch>
            <a:fillRect/>
          </a:stretch>
        </p:blipFill>
        <p:spPr bwMode="auto">
          <a:xfrm>
            <a:off x="762000" y="990600"/>
            <a:ext cx="77724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304800"/>
            <a:ext cx="7772400" cy="1600200"/>
          </a:xfrm>
        </p:spPr>
        <p:txBody>
          <a:bodyPr/>
          <a:lstStyle/>
          <a:p>
            <a:pPr lvl="0"/>
            <a:r>
              <a:rPr lang="en-NZ" sz="2000" dirty="0" smtClean="0">
                <a:latin typeface="Arial Black" pitchFamily="34" charset="0"/>
              </a:rPr>
              <a:t>“No, that had nothing to do with it.  But you know who Johnston’s uncle is…. don’t you?” she answered.</a:t>
            </a:r>
            <a:r>
              <a:rPr lang="en-US" sz="2000" dirty="0" smtClean="0">
                <a:latin typeface="Arial Black" pitchFamily="34" charset="0"/>
              </a:rPr>
              <a:t/>
            </a:r>
            <a:br>
              <a:rPr lang="en-US" sz="2000" dirty="0" smtClean="0">
                <a:latin typeface="Arial Black" pitchFamily="34" charset="0"/>
              </a:rPr>
            </a:br>
            <a:r>
              <a:rPr lang="en-NZ" sz="2000" dirty="0" smtClean="0">
                <a:solidFill>
                  <a:schemeClr val="tx2">
                    <a:lumMod val="50000"/>
                  </a:schemeClr>
                </a:solidFill>
                <a:latin typeface="Arial Black" pitchFamily="34" charset="0"/>
              </a:rPr>
              <a:t>“Yeah. He is the chairman of the district sports committee. He is big in the district politics. But what has that got to do with it?” I replied.</a:t>
            </a:r>
            <a:r>
              <a:rPr lang="en-US" dirty="0" smtClean="0"/>
              <a:t/>
            </a:r>
            <a:br>
              <a:rPr lang="en-US" dirty="0" smtClean="0"/>
            </a:br>
            <a:endParaRPr lang="en-US" dirty="0"/>
          </a:p>
        </p:txBody>
      </p:sp>
      <p:sp>
        <p:nvSpPr>
          <p:cNvPr id="4" name="TextBox 3"/>
          <p:cNvSpPr txBox="1"/>
          <p:nvPr/>
        </p:nvSpPr>
        <p:spPr>
          <a:xfrm>
            <a:off x="7696200" y="5334000"/>
            <a:ext cx="609600" cy="640080"/>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lum bright="-10000" contrast="15000"/>
          </a:blip>
          <a:srcRect l="5553" r="4808"/>
          <a:stretch>
            <a:fillRect/>
          </a:stretch>
        </p:blipFill>
        <p:spPr bwMode="auto">
          <a:xfrm>
            <a:off x="685800" y="1447800"/>
            <a:ext cx="7696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09600" y="512064"/>
            <a:ext cx="8077200" cy="1316736"/>
          </a:xfrm>
        </p:spPr>
        <p:txBody>
          <a:bodyPr/>
          <a:lstStyle/>
          <a:p>
            <a:pPr lvl="0"/>
            <a:r>
              <a:rPr lang="en-NZ" sz="2000" dirty="0" smtClean="0">
                <a:latin typeface="Arial Black" pitchFamily="34" charset="0"/>
              </a:rPr>
              <a:t>“That’s correct.” said my teacher.</a:t>
            </a:r>
            <a:r>
              <a:rPr lang="en-US" sz="2000" dirty="0" smtClean="0">
                <a:latin typeface="Arial Black" pitchFamily="34" charset="0"/>
              </a:rPr>
              <a:t> </a:t>
            </a:r>
            <a:r>
              <a:rPr lang="en-NZ" sz="2000" dirty="0" smtClean="0">
                <a:latin typeface="Arial Black" pitchFamily="34" charset="0"/>
              </a:rPr>
              <a:t>I was silent and looked out the window of the bus.  I then said, “But that’s got nothing to do with it. It was supposed to be about who was the best </a:t>
            </a:r>
            <a:r>
              <a:rPr lang="en-NZ" sz="2000" dirty="0" smtClean="0">
                <a:solidFill>
                  <a:schemeClr val="tx2">
                    <a:lumMod val="50000"/>
                  </a:schemeClr>
                </a:solidFill>
                <a:latin typeface="Arial Black" pitchFamily="34" charset="0"/>
              </a:rPr>
              <a:t>sportsman, not who you are related to!”</a:t>
            </a:r>
            <a:r>
              <a:rPr lang="en-US" dirty="0" smtClean="0"/>
              <a:t/>
            </a:r>
            <a:br>
              <a:rPr lang="en-US" dirty="0" smtClean="0"/>
            </a:br>
            <a:endParaRPr lang="en-US" dirty="0"/>
          </a:p>
        </p:txBody>
      </p:sp>
      <p:sp>
        <p:nvSpPr>
          <p:cNvPr id="4" name="TextBox 3"/>
          <p:cNvSpPr txBox="1"/>
          <p:nvPr/>
        </p:nvSpPr>
        <p:spPr>
          <a:xfrm>
            <a:off x="7467600" y="6096000"/>
            <a:ext cx="685800" cy="369332"/>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lum bright="-10000" contrast="15000"/>
          </a:blip>
          <a:srcRect l="6542" r="5394"/>
          <a:stretch>
            <a:fillRect/>
          </a:stretch>
        </p:blipFill>
        <p:spPr bwMode="auto">
          <a:xfrm>
            <a:off x="762000" y="1447800"/>
            <a:ext cx="77724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14400" y="512064"/>
            <a:ext cx="7772400" cy="1316736"/>
          </a:xfrm>
        </p:spPr>
        <p:txBody>
          <a:bodyPr/>
          <a:lstStyle/>
          <a:p>
            <a:pPr lvl="0"/>
            <a:r>
              <a:rPr lang="en-NZ" sz="2000" dirty="0" smtClean="0">
                <a:latin typeface="Arial Black" pitchFamily="34" charset="0"/>
              </a:rPr>
              <a:t>My teacher put his arm around me and said, “So what next?”</a:t>
            </a:r>
            <a:r>
              <a:rPr lang="en-US" sz="2000" dirty="0" smtClean="0">
                <a:latin typeface="Arial Black" pitchFamily="34" charset="0"/>
              </a:rPr>
              <a:t> </a:t>
            </a:r>
            <a:r>
              <a:rPr lang="en-NZ" sz="2000" dirty="0" smtClean="0">
                <a:latin typeface="Arial Black" pitchFamily="34" charset="0"/>
              </a:rPr>
              <a:t>I said, “No more playing sports for me!”</a:t>
            </a:r>
            <a:r>
              <a:rPr lang="en-US" sz="2000" dirty="0" smtClean="0">
                <a:latin typeface="Arial Black" pitchFamily="34" charset="0"/>
              </a:rPr>
              <a:t> </a:t>
            </a:r>
            <a:r>
              <a:rPr lang="en-NZ" sz="2000" dirty="0" smtClean="0">
                <a:latin typeface="Arial Black" pitchFamily="34" charset="0"/>
              </a:rPr>
              <a:t>My teacher smiled and said, “Oh good, so now you will get your </a:t>
            </a:r>
            <a:r>
              <a:rPr lang="en-NZ" sz="2000" dirty="0" smtClean="0">
                <a:solidFill>
                  <a:schemeClr val="tx2">
                    <a:lumMod val="50000"/>
                  </a:schemeClr>
                </a:solidFill>
                <a:latin typeface="Arial Black" pitchFamily="34" charset="0"/>
              </a:rPr>
              <a:t>homework done on time!”</a:t>
            </a:r>
            <a:r>
              <a:rPr lang="en-US" dirty="0" smtClean="0"/>
              <a:t/>
            </a:r>
            <a:br>
              <a:rPr lang="en-US" dirty="0" smtClean="0"/>
            </a:br>
            <a:endParaRPr lang="en-US" dirty="0"/>
          </a:p>
        </p:txBody>
      </p:sp>
      <p:sp>
        <p:nvSpPr>
          <p:cNvPr id="4" name="TextBox 3"/>
          <p:cNvSpPr txBox="1"/>
          <p:nvPr/>
        </p:nvSpPr>
        <p:spPr>
          <a:xfrm>
            <a:off x="8229600" y="5943600"/>
            <a:ext cx="274320" cy="548640"/>
          </a:xfrm>
          <a:prstGeom prst="rect">
            <a:avLst/>
          </a:prstGeom>
          <a:solidFill>
            <a:schemeClr val="tx1"/>
          </a:solidFill>
        </p:spPr>
        <p:txBody>
          <a:bodyPr wrap="square" rtlCol="0">
            <a:spAutoFit/>
          </a:bodyPr>
          <a:lstStyle/>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screen">
            <a:lum bright="-10000" contrast="15000"/>
          </a:blip>
          <a:srcRect/>
          <a:stretch>
            <a:fillRect/>
          </a:stretch>
        </p:blipFill>
        <p:spPr bwMode="auto">
          <a:xfrm>
            <a:off x="762000" y="1905000"/>
            <a:ext cx="76962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85800" y="304800"/>
            <a:ext cx="8305800" cy="2209800"/>
          </a:xfrm>
        </p:spPr>
        <p:txBody>
          <a:bodyPr/>
          <a:lstStyle/>
          <a:p>
            <a:pPr lvl="0"/>
            <a:r>
              <a:rPr lang="en-NZ" sz="2000" dirty="0" smtClean="0">
                <a:latin typeface="Arial Black" pitchFamily="34" charset="0"/>
              </a:rPr>
              <a:t>That was a few years ago. I did stop playing seriously for three years. Johnston and I went on to high school, but no one from our district ever made it into the provincial team. </a:t>
            </a:r>
            <a:r>
              <a:rPr lang="en-US" sz="2000" dirty="0" smtClean="0">
                <a:latin typeface="Arial Black" pitchFamily="34" charset="0"/>
              </a:rPr>
              <a:t/>
            </a:r>
            <a:br>
              <a:rPr lang="en-US" sz="2000" dirty="0" smtClean="0">
                <a:latin typeface="Arial Black" pitchFamily="34" charset="0"/>
              </a:rPr>
            </a:br>
            <a:r>
              <a:rPr lang="en-NZ" sz="2000" dirty="0" smtClean="0">
                <a:latin typeface="Arial Black" pitchFamily="34" charset="0"/>
              </a:rPr>
              <a:t>I did play  seriously at Tech and I am now playing for the national team. Whenever, any wantoks ask me if I can help </a:t>
            </a:r>
            <a:r>
              <a:rPr lang="en-NZ" sz="2000" dirty="0" smtClean="0">
                <a:solidFill>
                  <a:schemeClr val="tx2">
                    <a:lumMod val="50000"/>
                  </a:schemeClr>
                </a:solidFill>
                <a:latin typeface="Arial Black" pitchFamily="34" charset="0"/>
              </a:rPr>
              <a:t>them get on the team I always say, “How fast are you at the 1600 metres?”   </a:t>
            </a:r>
            <a:r>
              <a:rPr lang="en-US" dirty="0" smtClean="0"/>
              <a:t/>
            </a:r>
            <a:br>
              <a:rPr lang="en-US" dirty="0" smtClean="0"/>
            </a:br>
            <a:endParaRPr lang="en-US" dirty="0"/>
          </a:p>
        </p:txBody>
      </p:sp>
      <p:sp>
        <p:nvSpPr>
          <p:cNvPr id="4" name="TextBox 3"/>
          <p:cNvSpPr txBox="1"/>
          <p:nvPr/>
        </p:nvSpPr>
        <p:spPr>
          <a:xfrm>
            <a:off x="7086600" y="6096000"/>
            <a:ext cx="640080" cy="365760"/>
          </a:xfrm>
          <a:prstGeom prst="rect">
            <a:avLst/>
          </a:prstGeom>
          <a:solidFill>
            <a:schemeClr val="tx1"/>
          </a:solidFill>
        </p:spPr>
        <p:txBody>
          <a:bodyPr wrap="square" rtlCol="0">
            <a:spAutoFit/>
          </a:bodyPr>
          <a:lstStyle/>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2156</TotalTime>
  <Words>3417</Words>
  <Application>Microsoft Office PowerPoint</Application>
  <PresentationFormat>On-screen Show (4:3)</PresentationFormat>
  <Paragraphs>105</Paragraphs>
  <Slides>93</Slides>
  <Notes>0</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Metro</vt:lpstr>
      <vt:lpstr>BIG BOOK ILLUSTRATIONS   The Leader and the Followers</vt:lpstr>
      <vt:lpstr>This story is about Alphonse and his followers.  Alphonse’s district had only one road going in and out. The road crossed a big wide river. </vt:lpstr>
      <vt:lpstr>A few years ago the bridge across the river was washed away.  Now only trucks could cross when the river was down, which wasn’t very often.</vt:lpstr>
      <vt:lpstr>Alphonse had told everyone that if he was chosen as a leader he would get a new bridge built.   </vt:lpstr>
      <vt:lpstr>Alphonse was chosen as the member of parliament for his district.  He felt very important now. He was now a proud son of his district and wanted to be seen as a leader. {Ten seater, sun glasses, suit} </vt:lpstr>
      <vt:lpstr>Alphonse went down to see the government. He told them about the problem in his district with the river. They told him he would have to wait one year so it could be part of the budget. </vt:lpstr>
      <vt:lpstr>“What!” said Alphonse,  “My people need it now!”</vt:lpstr>
      <vt:lpstr>“No”, said the other members. “We have to collect the taxes and then we will put in the budget plan for next year. “Ok” said Alphonse. “But I have to keep my promises.”  </vt:lpstr>
      <vt:lpstr>At the end of the next year Alphonse called all the leaders together in the district centre. He announced, “Today, I have a cheque from the government which says 7 million, 2 hundred and 62 thousand, 5 hundred and 32 kina and fifteen toea for the building of the bridge.”  He didn’t say anything about where the government got the money from. </vt:lpstr>
      <vt:lpstr>All the people said, “Alphonse has got 7 million, 2 hundred and 62 thousand, 5 hundred and 32 kina and fifteen toea from the government!” </vt:lpstr>
      <vt:lpstr>Alphonse then showed them a plan of the new bridge.  He said, “Look the new bridge has got four pillars holding the bridge up!  And it has two lanes! </vt:lpstr>
      <vt:lpstr>“Yeah”, said all the people. “Alphonse has got 7 million, 2 hundred and 62 thousand, 5 hundred and 32 kina and fifteen toea from the government!” </vt:lpstr>
      <vt:lpstr>Alphonse was happy so he also said while pointing, “It has foot paths on either side.”  “Yeah”, said all the people. “Alphonse has got 7 million, 2 hundred and 62 thousand, 5 hundred and 32 kina and fifteen toea from the government!”   </vt:lpstr>
      <vt:lpstr>Alphonse added, “It’s going to be painted orange as that is our favourite colour!” “Yeah”, said all the people. “Alphonse has got 7 million, 2 hundred and 62 thousand, 5 hundred and 32 kina and fifteen toea from the government!” </vt:lpstr>
      <vt:lpstr>Finally he said with a big smile, “We are going to seal the road for one kilometre either side!” “Yeah”, said all the people. “Alphonse has got 7 million, 2 hundred and 62 thousand, 5 hundred and 32 kina and fifteen toea from the government!” </vt:lpstr>
      <vt:lpstr>The meeting closed and all the people went home.  Alphonse was very happy. He was so proud and felt he was going up in the world.  </vt:lpstr>
      <vt:lpstr>The next day there was a knock on his door.  A woman stood outside. “Yes”, said Alphonse. “How can I help you?”  </vt:lpstr>
      <vt:lpstr>The woman said, “You remember me?  I used to bring you food when you were at school.  I’m your wantok.” “Oh, yes Auntie Grace I remember now.”   Alphonse answered. “How can I help you?” “Oh, I have to pay for some fees for my son to go to university.  Can you help me?”  Auntie said. Alphonse did not have a lot of money of his own but he had some so he agree to help. </vt:lpstr>
      <vt:lpstr>In the market in the district town people said to each  other, “Alphonse is so good he has got 7 million, 2 hundred and 62 thousand, 5 hundred and 32 kina and fifteen toea.”  </vt:lpstr>
      <vt:lpstr>Over the next weeks he discovered he had a lot more aunties who had relatives that needed help. Alphonse’s money was soon gone. But he decided that the bridge didn’t really need foot path on both sides so he would use some of the bridge building money. Alphonse felt like a really important person now.  He was helping so many people.  </vt:lpstr>
      <vt:lpstr>Then another knock came on his door. It was a man named Ivan this time. He said, “Nephew you look so busy. Can you give me a job as a driver?”  Alphonse didn’t need a driver really  but he did need someone to answer the door so he agreed. He decided that if he paid Ivan to answer the door he could get the bridge built faster.  But what to pay him with? Then Alphonse thought…. The bridge would be just as good painted grey and grey paint was cheaper.</vt:lpstr>
      <vt:lpstr>Over the next weeks he discovered he had a lot more uncles who could help him build the bridge faster. Alphonse decided that the bridge didn’t really need to tar seal either side so he would pay for the peoples fortnightly pay with that money.  It would also help pay for the funerals he was helping people pay for.  </vt:lpstr>
      <vt:lpstr>To pay for all of that Alphonse looked at the plan and decided that the bridge didn’t need to have so many pillars so he cut the number from four to two.    </vt:lpstr>
      <vt:lpstr>Everybody loved Alphonse now.  They met in the market and in church and they said, “Alphonse is so good he has got 7 million, 2 hundred and 62 thousand, 5 hundred and 32 kina and fifteen toea for us!” Alphonse felt very, very important. He felt so important that when one of the community leaders said, “Alphonse you are too important to go by car you need a helicopter so you can quickly come and go from the government to get money.”    </vt:lpstr>
      <vt:lpstr>He thought about it. “Yes I am important. I pay school fees, I provide jobs. I pay for funerals and I am building a bridge.” So he agreed. To pay for it he looked at the plans again and decided that it would be ok if he took out one more pillar holding up the bridge. The district engineer whose son was going to high school in Australia said it was ok!  </vt:lpstr>
      <vt:lpstr>A few days later his cousin brother Max knocked on the door. “Hi Max”, said Alphonse. “How can I help you?  I am really busy deciding who will get the job to build the bridge.” “Oh cusi-bro I can help you with that.” said Max. Alphonse was a bit surprised. </vt:lpstr>
      <vt:lpstr>“Yes, I was one of the businesses that sent you a letter offering to build the bridge.” said Max.  Max went on… “If you choose our company then all the money would stay in our district. It would be a good way you help us all.” </vt:lpstr>
      <vt:lpstr>Alphonse then said, “but Max you don’t have any equipment except a wheelbarrow and the only thing you ever built was a hauswin. ” </vt:lpstr>
      <vt:lpstr>Max replied, “Yeees, but just imagine if we got the job we could buy lots of equipment and get some outsiders to help. At the end our district would have a  construction company.” Alphonse started feeling even more important.  “Ok let’s look at the letters from the other companies.”  </vt:lpstr>
      <vt:lpstr>Max and Alphonse did this and they found that Max had the highest price of all the businesses wanting to build the bridge. Max said, “Look if we do this… we can really help the people. May be we don’t really need that pillar in the middle if we just make it a one lane bridge.” Alphonse called the engineer. The engineer said, “I think so.” Alphonse was convinced.</vt:lpstr>
      <vt:lpstr>The construction started. The people were happy. They had jobs, didn’t have to worry about fees and funerals and best of all Alphonse had promise a big feast on the day the bridge opened.   </vt:lpstr>
      <vt:lpstr>Alphonse’s relatives told him he should have a feast as then he could start his next election campaign. The people were happy because of the free food.  </vt:lpstr>
      <vt:lpstr>Everyone was on the bridge which looked beautiful as it had been decorated. Max’s helicopter arrived full of lamb flaps. Everyone was shouting, “Alphonse” Alphonse! Alphonse!” </vt:lpstr>
      <vt:lpstr>Alphonse got up to speak. Just as he was starting there was a creak and a crack and a groan.   </vt:lpstr>
      <vt:lpstr>Slowly, the bridge sank and broke into the river.  No one was hurt and they said. Alphonse can you get some more money from the government? </vt:lpstr>
      <vt:lpstr> School based civic education </vt:lpstr>
      <vt:lpstr>A few years ago in my village there was  a lot of stories going around because of the building of a new classroom. The stories were about what people always argue about…. Who has the money and how was it spent. </vt:lpstr>
      <vt:lpstr>The whole thing started when there was a storm which completely wrecked the grade 5 classroom at our primary school. Some of the other classrooms were damaged but not as badly as this one. </vt:lpstr>
      <vt:lpstr>At first all the grade 4 and grade 5 students were squashed into one room. Sometimes it got hot and smelly. </vt:lpstr>
      <vt:lpstr>However, the school committee decided that they would organize some fundraising to build a new classroom. My grandpa was the treasurer.  He looked after the money.  </vt:lpstr>
      <vt:lpstr>The school committee organized a school fair and sports day where everyone from the villages around the area came. It was really fun and I even won a prize of a 10 kg bag of rice.    </vt:lpstr>
      <vt:lpstr>The school committee raised 36,542 kina and 70 toea. I think they were as surprised as anyone at how much they got. My grandpa took all the money and put it into the school bank account in town.  </vt:lpstr>
      <vt:lpstr>He stuck  some papers from the bank in a blue exercise book, which had ACCOUNTS written in the front. I looked at it one day but it was very boring. </vt:lpstr>
      <vt:lpstr>The school committee then put up a notice and made announcements in our church and in town. They said they were looking for builders to say how much they would charge to build a new classroom.  </vt:lpstr>
      <vt:lpstr>Everything that the school committee did was written in a red exercise book. The secretary was my best friend’s Aunty Melba.  </vt:lpstr>
      <vt:lpstr>Aunty Melba used to keep the book at her house between meeting but no one ever asked to look at it. I was once at the house and I asked if my friends and I could look at the book. She said, “Yes, of course. You know anyone can come to those committee meetings but nobody ever does, except the committee.”    </vt:lpstr>
      <vt:lpstr>I read in the red book that the builders had to give the school committee their prices in a letter. Three builders had given their prices. They didn’t call them prices, they were called quotes. One of the builders was my cousin.   </vt:lpstr>
      <vt:lpstr>I read that in a meeting the week before, the school committee had not chosen my cousin. Instead they chose a builder from town and that my grandpa had to tell him. </vt:lpstr>
      <vt:lpstr>This was also a very boring book without any pictures or stories so I put it back on the shelf. </vt:lpstr>
      <vt:lpstr>About this time, my grandpa bought a new truck with the money he had saved after selling his house in Port Moresby.  </vt:lpstr>
      <vt:lpstr>A week later the builder came and started building the new classroom. He got a few of the local youth to help and after six weeks it was finished. </vt:lpstr>
      <vt:lpstr>My grandpa met with the builder at our house. The builder gave him all the papers which said how much he had paid for things.   </vt:lpstr>
      <vt:lpstr>Grandpa stuck them in his blue book.  My grandpa tried explaining it all to me but I was looking out the window at the soccer game.  </vt:lpstr>
      <vt:lpstr>There was an opening ceremony and I saw my Grandpa write a cheque for the builder and give it to him.  The next day my friend’s Aunt Melba went away on a trip to Port Moresby.    </vt:lpstr>
      <vt:lpstr>A few days later the school committee chairwoman came back in my grandpa’s truck. She had brought some new clothes for her kids and had a new mobile phone. </vt:lpstr>
      <vt:lpstr>About now the stories began to go around.  That my grandpa had used the money from the fair to buy the truck. That Aunt was in Port Moresby at the casino. That chairwoman had been using the money from the fair to buy new clothes. My grandpa just smiled when he heard this. </vt:lpstr>
      <vt:lpstr>One day I heard someone say when he drove his truck past, “He stole the money… that’s really our truck.”  My grandpa just smiled when he heard this.     </vt:lpstr>
      <vt:lpstr>Another time someone in my class said to me that Aunt Melba was a no good woman!  My grandpa just smiled when he heard this.   </vt:lpstr>
      <vt:lpstr>There was another story that my grandpa had got some money back from the builder because he was chosen.  My grandpa just smiled when he heard this.   </vt:lpstr>
      <vt:lpstr>A few days later the school chairwoman came to our house in tears. My grandpa asked her to have a cup of tea and she went away feeling better</vt:lpstr>
      <vt:lpstr>The time was coming up for the school committee elections. All kinds of stories began to go around. I  heard a story that grandpa would use the money left from the fair to pay people to vote for him.  My grandpa just smiled when he heard this.   </vt:lpstr>
      <vt:lpstr>Finally, one of my friends said to me, “Hey is it true that your grandpa is going to get a helicopter?”   My grandpa burst out laughing when he heard this.   </vt:lpstr>
      <vt:lpstr>Two days later, there was a big meeting of all the people in our village in the church.    </vt:lpstr>
      <vt:lpstr>The chairwoman got up and said, “Ok everyone ,we have heard all kinds of funny stories about the money from the fair.  It’s your money so now I am going to tell you. But before I start I want to ask all those people who made the stories why you never came to meetings? Why didn’t you ever come and ask to see the books when we write everything down? </vt:lpstr>
      <vt:lpstr>Some called out, “Because I can’t read…. And anyway how do we know it’s true.” </vt:lpstr>
      <vt:lpstr>Grandpa answered, “You should come with a friend and ask.  But today is a good time for us all to learn a new word.  Its TRANSPARENCY. It means that everything we do must be open for everyone to look at.” Grandpa  wrote the word on a blackboard.  </vt:lpstr>
      <vt:lpstr>He then held up the red and blue books and said, “You know that if you go into the kitchen at night all the rats stealing your food will run away because they don’t want to be caught. If we were stealing the money we would not be showing you these books or asking you to come to the meetings.”   </vt:lpstr>
      <vt:lpstr>He then asked one of the biggest story makers to come up and check the book. Grandpa explained how much had been spent, how they chose the builder and how much was left over. Everyone was quiet.  </vt:lpstr>
      <vt:lpstr>Grandpa then held up a Milo tin and shook it and said, “Inside is the first 50 toea for my helicopter.  Anyone want to donate some more?”  </vt:lpstr>
      <vt:lpstr>Everyone burst out laughing. </vt:lpstr>
      <vt:lpstr>School based civic education </vt:lpstr>
      <vt:lpstr>My name is Robert and I am in Grade 8 at my school which is 10 kilometres from the town. There are two boys who are great sportsman in our district, Johnston Rokia and myself. Johnston went to school in town. </vt:lpstr>
      <vt:lpstr>In our district we had a sports day that made me really angry. This is what happened.</vt:lpstr>
      <vt:lpstr>That year we had a great prize for district sportsman of the year as well as the cup. The prize was the chance to fly from my island to a nearby island and back. I think one of the  parents who works at the mine on the island had donated this prize.   </vt:lpstr>
      <vt:lpstr>I really wanted to win because I had always wanted to be a pilot and I had never been in a plane before.  To win we had to be leaders in our sports and do well on the district sports day in November.  </vt:lpstr>
      <vt:lpstr>Johnston was the captain of his school soccer team and I was the captain of our school team. During the year our team had won the district championship, and I had won the most improved player award in our school. Johnston’s team had come fourth.  </vt:lpstr>
      <vt:lpstr>So far as I was concerned, it all came down to the district sports day as we were still fairly close. Johnston beat me in the 400 metres and I beat him in the 800.  I came fourth in the long jump for the district and Johnston sixth.   </vt:lpstr>
      <vt:lpstr>I managed to beat him in the high jump but actually neither of us were very good at that. We both played in our school volleyball teams. His team came fourth and ours sixth. I felt pretty sure that I was going to win the sportsman of the year award and that I would live my dream! </vt:lpstr>
      <vt:lpstr>However, just before the end of the day, came the final race…. the 1600 metres.  I wasn’t too worried as I felt that I was better over long distances than Johnston. However, I knew this race was going to be important and everyone would be watching.   </vt:lpstr>
      <vt:lpstr>As we lined up all the people were yelling encouragement to us. The start sounded and off we went. Johnston was in front of me in third place until the third lap of the 400 metres course. I then sped up and over took him.  The crowd didn’t seem to notice much as I was still only in third place still.   </vt:lpstr>
      <vt:lpstr>I slowly caught up to the second place runner and then passed him with about 250 metres to go.  The crowd now started to yell.  I could hear them yelling Johnston’s name too which surprised me as I thought he was in fourth place.  </vt:lpstr>
      <vt:lpstr>I drew level with the first place runner, Peter about 90 metres away from the line and started to pass him. Suddenly, I saw Johnston come from behind me and try to pass.  </vt:lpstr>
      <vt:lpstr>I found an extra bit of energy and went as fast as I could. I got back in the lead but there was only 60 metres left.  </vt:lpstr>
      <vt:lpstr>Johnston then pushed hard and again started to pass when suddenly he tripped and nearly fell about 30 metres way from the line. While this happened Peter came alongside me. </vt:lpstr>
      <vt:lpstr>We broke through the line, and Johnston came third or fourth. We were both exhausted, but we shook hands with all the people who ran.  I said to Johnston, “Man you nearly got me!” and he smiled.      </vt:lpstr>
      <vt:lpstr>The only way the judges could tell who won was to look at a photo one of them took on his mobile phone.  I had come second by a fingernail! Johnston had come fourth. Still I was happy…. I had clearly beaten Johnston.</vt:lpstr>
      <vt:lpstr>While we were getting drinks and going back to our school areas the judges were making their decisions. Some of our teachers were on the judging panel. </vt:lpstr>
      <vt:lpstr>We were all sitting when the announcement was made. Johnston had won the sports man of the year award for the district. At first I was silent and then I got angry.  On the way back to our school my teacher, who I really respected, asked       me if I was ok.     </vt:lpstr>
      <vt:lpstr>I angrily replied, “What happened? Why didn’t I win? Is it because I am part highlander or something stupid like that!”    </vt:lpstr>
      <vt:lpstr>“No, that had nothing to do with it.  But you know who Johnston’s uncle is…. don’t you?” she answered. “Yeah. He is the chairman of the district sports committee. He is big in the district politics. But what has that got to do with it?” I replied. </vt:lpstr>
      <vt:lpstr>“That’s correct.” said my teacher. I was silent and looked out the window of the bus.  I then said, “But that’s got nothing to do with it. It was supposed to be about who was the best sportsman, not who you are related to!” </vt:lpstr>
      <vt:lpstr>My teacher put his arm around me and said, “So what next?” I said, “No more playing sports for me!” My teacher smiled and said, “Oh good, so now you will get your homework done on time!” </vt:lpstr>
      <vt:lpstr>That was a few years ago. I did stop playing seriously for three years. Johnston and I went on to high school, but no one from our district ever made it into the provincial team.  I did play  seriously at Tech and I am now playing for the national team. Whenever, any wantoks ask me if I can help them get on the team I always say, “How fast are you at the 1600 metres?”    </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BOOK ILLUSTRATIONS</dc:title>
  <dc:creator>mame</dc:creator>
  <cp:lastModifiedBy>mame</cp:lastModifiedBy>
  <cp:revision>221</cp:revision>
  <dcterms:created xsi:type="dcterms:W3CDTF">2014-09-15T01:26:43Z</dcterms:created>
  <dcterms:modified xsi:type="dcterms:W3CDTF">2014-10-16T05:12:22Z</dcterms:modified>
</cp:coreProperties>
</file>